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Montserrat Bold" pitchFamily="2" charset="77"/>
      <p:regular r:id="rId32"/>
      <p:bold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Bold" pitchFamily="2" charset="77"/>
      <p:regular r:id="rId38"/>
      <p:bold r:id="rId39"/>
    </p:embeddedFont>
    <p:embeddedFont>
      <p:font typeface="Poppins Medium" panose="020B0604020202020204" pitchFamily="34" charset="0"/>
      <p:regular r:id="rId40"/>
    </p:embeddedFont>
    <p:embeddedFont>
      <p:font typeface="Poppins Semi-Bold" pitchFamily="2" charset="77"/>
      <p:regular r:id="rId41"/>
      <p:bold r:id="rId42"/>
    </p:embeddedFont>
    <p:embeddedFont>
      <p:font typeface="Poppins Ultra-Bold" pitchFamily="2" charset="7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82" autoAdjust="0"/>
  </p:normalViewPr>
  <p:slideViewPr>
    <p:cSldViewPr>
      <p:cViewPr varScale="1">
        <p:scale>
          <a:sx n="76" d="100"/>
          <a:sy n="76" d="100"/>
        </p:scale>
        <p:origin x="43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some numerical features has binary values 0 and 1, it should be classified in categorical featues. Syntax do it:</a:t>
            </a:r>
          </a:p>
          <a:p>
            <a:r>
              <a:rPr lang="en-US"/>
              <a:t># Divided into numerical and categorical features.</a:t>
            </a:r>
          </a:p>
          <a:p>
            <a:r>
              <a:rPr lang="en-US"/>
              <a:t>numeric_df = df.select_dtypes(include=['int64', 'float64'])</a:t>
            </a:r>
          </a:p>
          <a:p>
            <a:r>
              <a:rPr lang="en-US"/>
              <a:t>dummy_vars = []</a:t>
            </a:r>
          </a:p>
          <a:p>
            <a:r>
              <a:rPr lang="en-US"/>
              <a:t>for col in numeric_df.columns:</a:t>
            </a:r>
          </a:p>
          <a:p>
            <a:r>
              <a:rPr lang="en-US"/>
              <a:t>    if df[col].nunique() == 2:</a:t>
            </a:r>
          </a:p>
          <a:p>
            <a:r>
              <a:rPr lang="en-US"/>
              <a:t>        dummy_vars.append(col)</a:t>
            </a:r>
          </a:p>
          <a:p>
            <a:endParaRPr lang="en-US"/>
          </a:p>
          <a:p>
            <a:r>
              <a:rPr lang="en-US"/>
              <a:t>numeric_df = numeric_df.drop(columns=dummy_vars)</a:t>
            </a:r>
          </a:p>
          <a:p>
            <a:r>
              <a:rPr lang="en-US"/>
              <a:t>categorical_df = df.drop(columns=numeric_df.columns)</a:t>
            </a:r>
          </a:p>
          <a:p>
            <a:endParaRPr lang="en-US"/>
          </a:p>
          <a:p>
            <a:r>
              <a:rPr lang="en-US"/>
              <a:t>print("Potential dummy variables:", dummy_vars)</a:t>
            </a:r>
          </a:p>
          <a:p>
            <a:endParaRPr lang="en-US"/>
          </a:p>
          <a:p>
            <a:r>
              <a:rPr lang="en-US"/>
              <a:t># Result</a:t>
            </a:r>
          </a:p>
          <a:p>
            <a:r>
              <a:rPr lang="en-US"/>
              <a:t>print("Numeric Features:")</a:t>
            </a:r>
          </a:p>
          <a:p>
            <a:r>
              <a:rPr lang="en-US"/>
              <a:t>numeric_df.head()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-Count: The total number of records for each feature.</a:t>
            </a:r>
          </a:p>
          <a:p>
            <a:r>
              <a:rPr lang="en-US"/>
              <a:t>-Mean: The average value, giving us an idea of the central tendency.</a:t>
            </a:r>
          </a:p>
          <a:p>
            <a:r>
              <a:rPr lang="en-US"/>
              <a:t>-Min and Max: These represent the range of values, showing the smallest and largest observed numbers.</a:t>
            </a:r>
          </a:p>
          <a:p>
            <a:r>
              <a:rPr lang="en-US"/>
              <a:t>-Standard Deviation: This measures how spread out the values are around the mean, see the variability within the data.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Why We Focused on Age, Balance, and Number of Products</a:t>
            </a:r>
          </a:p>
          <a:p>
            <a:r>
              <a:rPr lang="en-US"/>
              <a:t>Strong Correlation to Churn</a:t>
            </a:r>
          </a:p>
          <a:p>
            <a:endParaRPr lang="en-US"/>
          </a:p>
          <a:p>
            <a:r>
              <a:rPr lang="en-US"/>
              <a:t>During our exploratory analysis and statistical tests, Age, Balance, and Number of Products showed a significant relationship with the target variable Exited (churn).</a:t>
            </a:r>
          </a:p>
          <a:p>
            <a:r>
              <a:rPr lang="en-US"/>
              <a:t>These features have clear patterns that help us understand customer behavior and churn risk.</a:t>
            </a:r>
          </a:p>
          <a:p>
            <a:endParaRPr lang="en-US"/>
          </a:p>
          <a:p>
            <a:r>
              <a:rPr lang="en-US"/>
              <a:t>Older customers need personalized retention efforts.</a:t>
            </a:r>
          </a:p>
          <a:p>
            <a:r>
              <a:rPr lang="en-US"/>
              <a:t>High-balance customers require better engagement strategies.</a:t>
            </a:r>
          </a:p>
          <a:p>
            <a:r>
              <a:rPr lang="en-US"/>
              <a:t>Low product adoption calls for stronger cross-selling initiatives.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greater than 1:  high rate to churn </a:t>
            </a:r>
          </a:p>
          <a:p>
            <a:r>
              <a:rPr lang="en-US"/>
              <a:t>less than 1: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jpe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23850" y="0"/>
            <a:ext cx="8292376" cy="10285928"/>
            <a:chOff x="0" y="0"/>
            <a:chExt cx="30644249" cy="38011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44210" cy="38011354"/>
            </a:xfrm>
            <a:custGeom>
              <a:avLst/>
              <a:gdLst/>
              <a:ahLst/>
              <a:cxnLst/>
              <a:rect l="l" t="t" r="r" b="b"/>
              <a:pathLst>
                <a:path w="30644210" h="38011354">
                  <a:moveTo>
                    <a:pt x="0" y="0"/>
                  </a:moveTo>
                  <a:lnTo>
                    <a:pt x="0" y="38011354"/>
                  </a:lnTo>
                  <a:lnTo>
                    <a:pt x="18331180" y="38011354"/>
                  </a:lnTo>
                  <a:lnTo>
                    <a:pt x="22965919" y="27565986"/>
                  </a:lnTo>
                  <a:lnTo>
                    <a:pt x="17051528" y="21132800"/>
                  </a:lnTo>
                  <a:lnTo>
                    <a:pt x="27531442" y="5499354"/>
                  </a:lnTo>
                  <a:lnTo>
                    <a:pt x="26735915" y="4842129"/>
                  </a:lnTo>
                  <a:lnTo>
                    <a:pt x="30644210" y="0"/>
                  </a:lnTo>
                  <a:lnTo>
                    <a:pt x="30644210" y="0"/>
                  </a:lnTo>
                  <a:close/>
                </a:path>
              </a:pathLst>
            </a:custGeom>
            <a:blipFill>
              <a:blip r:embed="rId2"/>
              <a:stretch>
                <a:fillRect l="-188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167178" y="3383845"/>
            <a:ext cx="11866128" cy="4612957"/>
          </a:xfrm>
          <a:custGeom>
            <a:avLst/>
            <a:gdLst/>
            <a:ahLst/>
            <a:cxnLst/>
            <a:rect l="l" t="t" r="r" b="b"/>
            <a:pathLst>
              <a:path w="11866128" h="4612957">
                <a:moveTo>
                  <a:pt x="0" y="0"/>
                </a:moveTo>
                <a:lnTo>
                  <a:pt x="11866127" y="0"/>
                </a:lnTo>
                <a:lnTo>
                  <a:pt x="11866127" y="4612957"/>
                </a:lnTo>
                <a:lnTo>
                  <a:pt x="0" y="461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172256">
            <a:off x="2909851" y="-769667"/>
            <a:ext cx="7333289" cy="4418307"/>
          </a:xfrm>
          <a:custGeom>
            <a:avLst/>
            <a:gdLst/>
            <a:ahLst/>
            <a:cxnLst/>
            <a:rect l="l" t="t" r="r" b="b"/>
            <a:pathLst>
              <a:path w="7333289" h="4418307">
                <a:moveTo>
                  <a:pt x="0" y="0"/>
                </a:moveTo>
                <a:lnTo>
                  <a:pt x="7333290" y="0"/>
                </a:lnTo>
                <a:lnTo>
                  <a:pt x="7333290" y="4418307"/>
                </a:lnTo>
                <a:lnTo>
                  <a:pt x="0" y="441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2023761">
            <a:off x="-5028985" y="-5906730"/>
            <a:ext cx="6180658" cy="12487917"/>
            <a:chOff x="0" y="0"/>
            <a:chExt cx="1627828" cy="3288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7828" cy="3288998"/>
            </a:xfrm>
            <a:custGeom>
              <a:avLst/>
              <a:gdLst/>
              <a:ahLst/>
              <a:cxnLst/>
              <a:rect l="l" t="t" r="r" b="b"/>
              <a:pathLst>
                <a:path w="1627828" h="328899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023761">
            <a:off x="-348299" y="-3646875"/>
            <a:ext cx="125097" cy="12487917"/>
            <a:chOff x="0" y="0"/>
            <a:chExt cx="32947" cy="3288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947" cy="3288998"/>
            </a:xfrm>
            <a:custGeom>
              <a:avLst/>
              <a:gdLst/>
              <a:ahLst/>
              <a:cxnLst/>
              <a:rect l="l" t="t" r="r" b="b"/>
              <a:pathLst>
                <a:path w="32947" h="3288998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60442" y="8050509"/>
            <a:ext cx="4050208" cy="4529608"/>
            <a:chOff x="0" y="0"/>
            <a:chExt cx="635929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929" cy="711200"/>
            </a:xfrm>
            <a:custGeom>
              <a:avLst/>
              <a:gdLst/>
              <a:ahLst/>
              <a:cxnLst/>
              <a:rect l="l" t="t" r="r" b="b"/>
              <a:pathLst>
                <a:path w="635929" h="711200">
                  <a:moveTo>
                    <a:pt x="317964" y="0"/>
                  </a:moveTo>
                  <a:lnTo>
                    <a:pt x="635929" y="711200"/>
                  </a:lnTo>
                  <a:lnTo>
                    <a:pt x="0" y="711200"/>
                  </a:lnTo>
                  <a:lnTo>
                    <a:pt x="31796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9364" y="273050"/>
              <a:ext cx="43720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259300" y="-298491"/>
            <a:ext cx="1359829" cy="1271441"/>
          </a:xfrm>
          <a:custGeom>
            <a:avLst/>
            <a:gdLst/>
            <a:ahLst/>
            <a:cxnLst/>
            <a:rect l="l" t="t" r="r" b="b"/>
            <a:pathLst>
              <a:path w="1359829" h="1271441">
                <a:moveTo>
                  <a:pt x="0" y="0"/>
                </a:moveTo>
                <a:lnTo>
                  <a:pt x="1359829" y="0"/>
                </a:lnTo>
                <a:lnTo>
                  <a:pt x="1359829" y="1271440"/>
                </a:lnTo>
                <a:lnTo>
                  <a:pt x="0" y="12714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621637" y="8153785"/>
            <a:ext cx="1800284" cy="1600252"/>
          </a:xfrm>
          <a:custGeom>
            <a:avLst/>
            <a:gdLst/>
            <a:ahLst/>
            <a:cxnLst/>
            <a:rect l="l" t="t" r="r" b="b"/>
            <a:pathLst>
              <a:path w="1800284" h="1600252">
                <a:moveTo>
                  <a:pt x="0" y="0"/>
                </a:moveTo>
                <a:lnTo>
                  <a:pt x="1800283" y="0"/>
                </a:lnTo>
                <a:lnTo>
                  <a:pt x="1800283" y="1600252"/>
                </a:lnTo>
                <a:lnTo>
                  <a:pt x="0" y="160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904" t="-23313" r="-32764" b="-540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7984786" y="1995278"/>
            <a:ext cx="9437135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CUSTOMER CHURN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982" y="6794885"/>
            <a:ext cx="8520314" cy="2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MKT 869 Machine Learning for Marketing With Python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Professor: Robert Smith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Boosted Bandits: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Artem Aloian, ChihChung Wang,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KuanMing Su, Yen Nguyen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96200" y="4585133"/>
            <a:ext cx="4725720" cy="55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30"/>
              </a:lnSpc>
            </a:pPr>
            <a:r>
              <a:rPr lang="en-US" sz="3164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 BANKING Industry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56655" flipH="1" flipV="1">
            <a:off x="10237813" y="-2755835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599587" flipH="1" flipV="1">
            <a:off x="-9576111" y="7423302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8"/>
                </a:moveTo>
                <a:lnTo>
                  <a:pt x="0" y="7749878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00025" y="6815826"/>
            <a:ext cx="718549" cy="836738"/>
          </a:xfrm>
          <a:custGeom>
            <a:avLst/>
            <a:gdLst/>
            <a:ahLst/>
            <a:cxnLst/>
            <a:rect l="l" t="t" r="r" b="b"/>
            <a:pathLst>
              <a:path w="718549" h="836738">
                <a:moveTo>
                  <a:pt x="0" y="0"/>
                </a:moveTo>
                <a:lnTo>
                  <a:pt x="718550" y="0"/>
                </a:lnTo>
                <a:lnTo>
                  <a:pt x="718550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-5402734" y="4528825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8" y="7749878"/>
                </a:moveTo>
                <a:lnTo>
                  <a:pt x="0" y="7749878"/>
                </a:lnTo>
                <a:lnTo>
                  <a:pt x="0" y="0"/>
                </a:lnTo>
                <a:lnTo>
                  <a:pt x="12862868" y="0"/>
                </a:lnTo>
                <a:lnTo>
                  <a:pt x="12862868" y="77498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63582" y="1192105"/>
            <a:ext cx="7795704" cy="4365594"/>
          </a:xfrm>
          <a:custGeom>
            <a:avLst/>
            <a:gdLst/>
            <a:ahLst/>
            <a:cxnLst/>
            <a:rect l="l" t="t" r="r" b="b"/>
            <a:pathLst>
              <a:path w="7795704" h="4365594">
                <a:moveTo>
                  <a:pt x="0" y="0"/>
                </a:moveTo>
                <a:lnTo>
                  <a:pt x="7795705" y="0"/>
                </a:lnTo>
                <a:lnTo>
                  <a:pt x="7795705" y="4365595"/>
                </a:lnTo>
                <a:lnTo>
                  <a:pt x="0" y="4365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63582" y="5761094"/>
            <a:ext cx="7795704" cy="4307657"/>
          </a:xfrm>
          <a:custGeom>
            <a:avLst/>
            <a:gdLst/>
            <a:ahLst/>
            <a:cxnLst/>
            <a:rect l="l" t="t" r="r" b="b"/>
            <a:pathLst>
              <a:path w="7795704" h="4307657">
                <a:moveTo>
                  <a:pt x="0" y="0"/>
                </a:moveTo>
                <a:lnTo>
                  <a:pt x="7795705" y="0"/>
                </a:lnTo>
                <a:lnTo>
                  <a:pt x="7795705" y="4307657"/>
                </a:lnTo>
                <a:lnTo>
                  <a:pt x="0" y="4307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45" r="-341" b="-8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109648" y="5197078"/>
            <a:ext cx="7034352" cy="4607501"/>
          </a:xfrm>
          <a:custGeom>
            <a:avLst/>
            <a:gdLst/>
            <a:ahLst/>
            <a:cxnLst/>
            <a:rect l="l" t="t" r="r" b="b"/>
            <a:pathLst>
              <a:path w="7034352" h="4607501">
                <a:moveTo>
                  <a:pt x="0" y="0"/>
                </a:moveTo>
                <a:lnTo>
                  <a:pt x="7034352" y="0"/>
                </a:lnTo>
                <a:lnTo>
                  <a:pt x="7034352" y="4607500"/>
                </a:lnTo>
                <a:lnTo>
                  <a:pt x="0" y="4607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62314" y="914400"/>
            <a:ext cx="608265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Numeric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450" y="2213729"/>
            <a:ext cx="9751133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Credit Scores: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balanced distribution, primarily between 500 and 750.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Balances: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Around 63.83% of customers have a positive balance.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Active balances typically cluster around 100,000.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99587" flipH="1" flipV="1">
            <a:off x="-9576111" y="7423302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8"/>
                </a:moveTo>
                <a:lnTo>
                  <a:pt x="0" y="7749878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00025" y="6815826"/>
            <a:ext cx="718549" cy="836738"/>
          </a:xfrm>
          <a:custGeom>
            <a:avLst/>
            <a:gdLst/>
            <a:ahLst/>
            <a:cxnLst/>
            <a:rect l="l" t="t" r="r" b="b"/>
            <a:pathLst>
              <a:path w="718549" h="836738">
                <a:moveTo>
                  <a:pt x="0" y="0"/>
                </a:moveTo>
                <a:lnTo>
                  <a:pt x="718550" y="0"/>
                </a:lnTo>
                <a:lnTo>
                  <a:pt x="718550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44789" y="342914"/>
            <a:ext cx="7114511" cy="3948554"/>
          </a:xfrm>
          <a:custGeom>
            <a:avLst/>
            <a:gdLst/>
            <a:ahLst/>
            <a:cxnLst/>
            <a:rect l="l" t="t" r="r" b="b"/>
            <a:pathLst>
              <a:path w="7114511" h="3948554">
                <a:moveTo>
                  <a:pt x="0" y="0"/>
                </a:moveTo>
                <a:lnTo>
                  <a:pt x="7114511" y="0"/>
                </a:lnTo>
                <a:lnTo>
                  <a:pt x="7114511" y="3948553"/>
                </a:lnTo>
                <a:lnTo>
                  <a:pt x="0" y="3948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57833" y="5143500"/>
            <a:ext cx="7114511" cy="3948554"/>
          </a:xfrm>
          <a:custGeom>
            <a:avLst/>
            <a:gdLst/>
            <a:ahLst/>
            <a:cxnLst/>
            <a:rect l="l" t="t" r="r" b="b"/>
            <a:pathLst>
              <a:path w="7114511" h="3948554">
                <a:moveTo>
                  <a:pt x="0" y="0"/>
                </a:moveTo>
                <a:lnTo>
                  <a:pt x="7114511" y="0"/>
                </a:lnTo>
                <a:lnTo>
                  <a:pt x="7114511" y="3948554"/>
                </a:lnTo>
                <a:lnTo>
                  <a:pt x="0" y="3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5701" y="342914"/>
            <a:ext cx="7114511" cy="3948554"/>
          </a:xfrm>
          <a:custGeom>
            <a:avLst/>
            <a:gdLst/>
            <a:ahLst/>
            <a:cxnLst/>
            <a:rect l="l" t="t" r="r" b="b"/>
            <a:pathLst>
              <a:path w="7114511" h="3948554">
                <a:moveTo>
                  <a:pt x="0" y="0"/>
                </a:moveTo>
                <a:lnTo>
                  <a:pt x="7114510" y="0"/>
                </a:lnTo>
                <a:lnTo>
                  <a:pt x="7114510" y="3948553"/>
                </a:lnTo>
                <a:lnTo>
                  <a:pt x="0" y="3948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5701" y="5259918"/>
            <a:ext cx="7114511" cy="3948554"/>
          </a:xfrm>
          <a:custGeom>
            <a:avLst/>
            <a:gdLst/>
            <a:ahLst/>
            <a:cxnLst/>
            <a:rect l="l" t="t" r="r" b="b"/>
            <a:pathLst>
              <a:path w="7114511" h="3948554">
                <a:moveTo>
                  <a:pt x="0" y="0"/>
                </a:moveTo>
                <a:lnTo>
                  <a:pt x="7114510" y="0"/>
                </a:lnTo>
                <a:lnTo>
                  <a:pt x="7114510" y="3948554"/>
                </a:lnTo>
                <a:lnTo>
                  <a:pt x="0" y="3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05533" y="4234317"/>
            <a:ext cx="763846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Many customers have long tenure, with a peak at</a:t>
            </a: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9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10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0108" y="4250827"/>
            <a:ext cx="763846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majority are </a:t>
            </a:r>
            <a:r>
              <a:rPr lang="en-US" sz="18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mid-aged</a:t>
            </a:r>
            <a:r>
              <a:rPr lang="en-US" sz="1899">
                <a:solidFill>
                  <a:srgbClr val="FF313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30 and 40 years old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5701" y="9378005"/>
            <a:ext cx="7858299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Salaries are spread out evenly, showing a </a:t>
            </a:r>
            <a:r>
              <a:rPr lang="en-US" sz="18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mix of income levels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0734" y="9201150"/>
            <a:ext cx="6728566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adoption is </a:t>
            </a:r>
            <a:r>
              <a:rPr lang="en-US" sz="18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low,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most customers holding just </a:t>
            </a:r>
            <a:r>
              <a:rPr lang="en-US" sz="18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1–2 products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2294" y="0"/>
            <a:ext cx="6269215" cy="10287000"/>
            <a:chOff x="0" y="0"/>
            <a:chExt cx="83589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899" r="20899"/>
            <a:stretch>
              <a:fillRect/>
            </a:stretch>
          </p:blipFill>
          <p:spPr>
            <a:xfrm>
              <a:off x="0" y="0"/>
              <a:ext cx="8358954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4470455" flipH="1">
            <a:off x="-2794963" y="-1598183"/>
            <a:ext cx="7530810" cy="4537313"/>
          </a:xfrm>
          <a:custGeom>
            <a:avLst/>
            <a:gdLst/>
            <a:ahLst/>
            <a:cxnLst/>
            <a:rect l="l" t="t" r="r" b="b"/>
            <a:pathLst>
              <a:path w="7530810" h="4537313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7828" cy="3288998"/>
            </a:xfrm>
            <a:custGeom>
              <a:avLst/>
              <a:gdLst/>
              <a:ahLst/>
              <a:cxnLst/>
              <a:rect l="l" t="t" r="r" b="b"/>
              <a:pathLst>
                <a:path w="1627828" h="328899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947" cy="3288998"/>
            </a:xfrm>
            <a:custGeom>
              <a:avLst/>
              <a:gdLst/>
              <a:ahLst/>
              <a:cxnLst/>
              <a:rect l="l" t="t" r="r" b="b"/>
              <a:pathLst>
                <a:path w="32947" h="3288998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4599587" flipH="1" flipV="1">
            <a:off x="-8976330" y="5148362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76549" y="1871331"/>
            <a:ext cx="6183553" cy="4019309"/>
          </a:xfrm>
          <a:custGeom>
            <a:avLst/>
            <a:gdLst/>
            <a:ahLst/>
            <a:cxnLst/>
            <a:rect l="l" t="t" r="r" b="b"/>
            <a:pathLst>
              <a:path w="6183553" h="4019309">
                <a:moveTo>
                  <a:pt x="0" y="0"/>
                </a:moveTo>
                <a:lnTo>
                  <a:pt x="6183553" y="0"/>
                </a:lnTo>
                <a:lnTo>
                  <a:pt x="6183553" y="4019309"/>
                </a:lnTo>
                <a:lnTo>
                  <a:pt x="0" y="4019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524421" y="1871331"/>
            <a:ext cx="6183553" cy="4019309"/>
          </a:xfrm>
          <a:custGeom>
            <a:avLst/>
            <a:gdLst/>
            <a:ahLst/>
            <a:cxnLst/>
            <a:rect l="l" t="t" r="r" b="b"/>
            <a:pathLst>
              <a:path w="6183553" h="4019309">
                <a:moveTo>
                  <a:pt x="0" y="0"/>
                </a:moveTo>
                <a:lnTo>
                  <a:pt x="6183553" y="0"/>
                </a:lnTo>
                <a:lnTo>
                  <a:pt x="6183553" y="4019309"/>
                </a:lnTo>
                <a:lnTo>
                  <a:pt x="0" y="401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487353" y="6120874"/>
            <a:ext cx="6183553" cy="4019309"/>
          </a:xfrm>
          <a:custGeom>
            <a:avLst/>
            <a:gdLst/>
            <a:ahLst/>
            <a:cxnLst/>
            <a:rect l="l" t="t" r="r" b="b"/>
            <a:pathLst>
              <a:path w="6183553" h="4019309">
                <a:moveTo>
                  <a:pt x="0" y="0"/>
                </a:moveTo>
                <a:lnTo>
                  <a:pt x="6183554" y="0"/>
                </a:lnTo>
                <a:lnTo>
                  <a:pt x="6183554" y="4019310"/>
                </a:lnTo>
                <a:lnTo>
                  <a:pt x="0" y="40193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02413" y="6015661"/>
            <a:ext cx="6183553" cy="4019309"/>
          </a:xfrm>
          <a:custGeom>
            <a:avLst/>
            <a:gdLst/>
            <a:ahLst/>
            <a:cxnLst/>
            <a:rect l="l" t="t" r="r" b="b"/>
            <a:pathLst>
              <a:path w="6183553" h="4019309">
                <a:moveTo>
                  <a:pt x="0" y="0"/>
                </a:moveTo>
                <a:lnTo>
                  <a:pt x="6183553" y="0"/>
                </a:lnTo>
                <a:lnTo>
                  <a:pt x="6183553" y="4019309"/>
                </a:lnTo>
                <a:lnTo>
                  <a:pt x="0" y="40193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18901" y="690562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Categorical Features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2473088" y="5794246"/>
            <a:ext cx="472680" cy="19278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 flipV="1">
            <a:off x="6948020" y="9929757"/>
            <a:ext cx="477620" cy="21042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12351193" y="5794246"/>
            <a:ext cx="472680" cy="19278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14209019" y="9946666"/>
            <a:ext cx="453113" cy="23512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70455" flipH="1">
            <a:off x="-4740541" y="-2571710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0"/>
                </a:moveTo>
                <a:lnTo>
                  <a:pt x="0" y="0"/>
                </a:lnTo>
                <a:lnTo>
                  <a:pt x="0" y="7749879"/>
                </a:lnTo>
                <a:lnTo>
                  <a:pt x="12862869" y="7749879"/>
                </a:lnTo>
                <a:lnTo>
                  <a:pt x="128628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356655" flipH="1" flipV="1">
            <a:off x="10143169" y="-2530751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8"/>
                </a:moveTo>
                <a:lnTo>
                  <a:pt x="0" y="7749878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85806" y="390525"/>
            <a:ext cx="104926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Visualizing Exited with other features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4372" y="3444555"/>
            <a:ext cx="17265350" cy="5580357"/>
          </a:xfrm>
          <a:custGeom>
            <a:avLst/>
            <a:gdLst/>
            <a:ahLst/>
            <a:cxnLst/>
            <a:rect l="l" t="t" r="r" b="b"/>
            <a:pathLst>
              <a:path w="17265350" h="5580357">
                <a:moveTo>
                  <a:pt x="0" y="0"/>
                </a:moveTo>
                <a:lnTo>
                  <a:pt x="17265350" y="0"/>
                </a:lnTo>
                <a:lnTo>
                  <a:pt x="17265350" y="5580356"/>
                </a:lnTo>
                <a:lnTo>
                  <a:pt x="0" y="5580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3" b="-6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49672" y="2102165"/>
            <a:ext cx="6077620" cy="134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 and Churn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Older customers (50+) are more likely to churn.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Younger customers (30-40) are more likely to stay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08465" y="1316987"/>
            <a:ext cx="5471071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Balance and Churn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High-balance customers tend to churn more.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19607" y="2268852"/>
            <a:ext cx="6917699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Number of Products and Churn: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Customers with 1-2 products are at higher churn risk.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8967761"/>
            <a:ext cx="4968371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“Older customers may feel less satisfied or engaged with the current services.”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288" y="8891905"/>
            <a:ext cx="5734841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“Customers with limited product adoption are less involved or connected with the bank.”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1108" y="6151778"/>
            <a:ext cx="1109734" cy="11097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504" y="4005597"/>
            <a:ext cx="1117338" cy="11173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929" y="4005597"/>
            <a:ext cx="1117338" cy="11173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929" y="6151778"/>
            <a:ext cx="1117338" cy="11173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693059" flipH="1">
            <a:off x="-2823153" y="-2721108"/>
            <a:ext cx="8396850" cy="5059102"/>
          </a:xfrm>
          <a:custGeom>
            <a:avLst/>
            <a:gdLst/>
            <a:ahLst/>
            <a:cxnLst/>
            <a:rect l="l" t="t" r="r" b="b"/>
            <a:pathLst>
              <a:path w="8396850" h="5059102">
                <a:moveTo>
                  <a:pt x="8396850" y="0"/>
                </a:moveTo>
                <a:lnTo>
                  <a:pt x="0" y="0"/>
                </a:lnTo>
                <a:lnTo>
                  <a:pt x="0" y="5059102"/>
                </a:lnTo>
                <a:lnTo>
                  <a:pt x="8396850" y="5059102"/>
                </a:lnTo>
                <a:lnTo>
                  <a:pt x="83968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919746" flipH="1" flipV="1">
            <a:off x="12659225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531593" y="6431704"/>
            <a:ext cx="628763" cy="549882"/>
          </a:xfrm>
          <a:custGeom>
            <a:avLst/>
            <a:gdLst/>
            <a:ahLst/>
            <a:cxnLst/>
            <a:rect l="l" t="t" r="r" b="b"/>
            <a:pathLst>
              <a:path w="628763" h="549882">
                <a:moveTo>
                  <a:pt x="0" y="0"/>
                </a:moveTo>
                <a:lnTo>
                  <a:pt x="628763" y="0"/>
                </a:lnTo>
                <a:lnTo>
                  <a:pt x="628763" y="549882"/>
                </a:lnTo>
                <a:lnTo>
                  <a:pt x="0" y="54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522362" y="4244456"/>
            <a:ext cx="639621" cy="639621"/>
          </a:xfrm>
          <a:custGeom>
            <a:avLst/>
            <a:gdLst/>
            <a:ahLst/>
            <a:cxnLst/>
            <a:rect l="l" t="t" r="r" b="b"/>
            <a:pathLst>
              <a:path w="639621" h="639621">
                <a:moveTo>
                  <a:pt x="0" y="0"/>
                </a:moveTo>
                <a:lnTo>
                  <a:pt x="639621" y="0"/>
                </a:lnTo>
                <a:lnTo>
                  <a:pt x="639621" y="639621"/>
                </a:lnTo>
                <a:lnTo>
                  <a:pt x="0" y="63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976138" y="4243242"/>
            <a:ext cx="724455" cy="642048"/>
          </a:xfrm>
          <a:custGeom>
            <a:avLst/>
            <a:gdLst/>
            <a:ahLst/>
            <a:cxnLst/>
            <a:rect l="l" t="t" r="r" b="b"/>
            <a:pathLst>
              <a:path w="724455" h="642048">
                <a:moveTo>
                  <a:pt x="0" y="0"/>
                </a:moveTo>
                <a:lnTo>
                  <a:pt x="724455" y="0"/>
                </a:lnTo>
                <a:lnTo>
                  <a:pt x="724455" y="642049"/>
                </a:lnTo>
                <a:lnTo>
                  <a:pt x="0" y="642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018397" y="6389423"/>
            <a:ext cx="670521" cy="577486"/>
          </a:xfrm>
          <a:custGeom>
            <a:avLst/>
            <a:gdLst/>
            <a:ahLst/>
            <a:cxnLst/>
            <a:rect l="l" t="t" r="r" b="b"/>
            <a:pathLst>
              <a:path w="670521" h="577486">
                <a:moveTo>
                  <a:pt x="0" y="0"/>
                </a:moveTo>
                <a:lnTo>
                  <a:pt x="670521" y="0"/>
                </a:lnTo>
                <a:lnTo>
                  <a:pt x="670521" y="577486"/>
                </a:lnTo>
                <a:lnTo>
                  <a:pt x="0" y="577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861801" y="1927242"/>
            <a:ext cx="8111302" cy="219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 3: Feature Engineering</a:t>
            </a:r>
          </a:p>
          <a:p>
            <a:pPr algn="ctr">
              <a:lnSpc>
                <a:spcPts val="5634"/>
              </a:lnSpc>
            </a:pPr>
            <a:endParaRPr lang="en-US" sz="48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25891" y="4311702"/>
            <a:ext cx="4211772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98962" y="6439542"/>
            <a:ext cx="4211772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Matrix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82594" y="4325643"/>
            <a:ext cx="4102317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Remove Outliers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2594" y="6471823"/>
            <a:ext cx="5603826" cy="985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One Hot Encoding &amp; VIF</a:t>
            </a:r>
          </a:p>
          <a:p>
            <a:pPr algn="ctr">
              <a:lnSpc>
                <a:spcPts val="3903"/>
              </a:lnSpc>
            </a:pPr>
            <a:endParaRPr lang="en-US" sz="3424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225891" y="8419400"/>
            <a:ext cx="11836218" cy="84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did not do features Scaling for our first model</a:t>
            </a:r>
          </a:p>
          <a:p>
            <a:pPr algn="ctr">
              <a:lnSpc>
                <a:spcPts val="3903"/>
              </a:lnSpc>
            </a:pPr>
            <a:endParaRPr lang="en-US" sz="24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81029" flipH="1">
            <a:off x="-5402734" y="-3140118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8" y="0"/>
                </a:moveTo>
                <a:lnTo>
                  <a:pt x="0" y="0"/>
                </a:lnTo>
                <a:lnTo>
                  <a:pt x="0" y="7749878"/>
                </a:lnTo>
                <a:lnTo>
                  <a:pt x="12862868" y="7749878"/>
                </a:lnTo>
                <a:lnTo>
                  <a:pt x="12862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1020658">
            <a:off x="9493041" y="-1184645"/>
            <a:ext cx="9455837" cy="17629616"/>
            <a:chOff x="0" y="0"/>
            <a:chExt cx="2490426" cy="46431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426" cy="4643191"/>
            </a:xfrm>
            <a:custGeom>
              <a:avLst/>
              <a:gdLst/>
              <a:ahLst/>
              <a:cxnLst/>
              <a:rect l="l" t="t" r="r" b="b"/>
              <a:pathLst>
                <a:path w="2490426" h="4643191">
                  <a:moveTo>
                    <a:pt x="0" y="0"/>
                  </a:moveTo>
                  <a:lnTo>
                    <a:pt x="2490426" y="0"/>
                  </a:lnTo>
                  <a:lnTo>
                    <a:pt x="2490426" y="4643191"/>
                  </a:lnTo>
                  <a:lnTo>
                    <a:pt x="0" y="4643191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490426" cy="4700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377675">
            <a:off x="15540396" y="-3508750"/>
            <a:ext cx="5875076" cy="8731040"/>
            <a:chOff x="0" y="0"/>
            <a:chExt cx="1547345" cy="22995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7345" cy="2299533"/>
            </a:xfrm>
            <a:custGeom>
              <a:avLst/>
              <a:gdLst/>
              <a:ahLst/>
              <a:cxnLst/>
              <a:rect l="l" t="t" r="r" b="b"/>
              <a:pathLst>
                <a:path w="1547345" h="2299533">
                  <a:moveTo>
                    <a:pt x="0" y="0"/>
                  </a:moveTo>
                  <a:lnTo>
                    <a:pt x="1547345" y="0"/>
                  </a:lnTo>
                  <a:lnTo>
                    <a:pt x="1547345" y="2299533"/>
                  </a:lnTo>
                  <a:lnTo>
                    <a:pt x="0" y="2299533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47345" cy="2356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14563">
            <a:off x="10667229" y="-2791724"/>
            <a:ext cx="7005309" cy="10120524"/>
            <a:chOff x="0" y="0"/>
            <a:chExt cx="1845020" cy="266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5020" cy="2665488"/>
            </a:xfrm>
            <a:custGeom>
              <a:avLst/>
              <a:gdLst/>
              <a:ahLst/>
              <a:cxnLst/>
              <a:rect l="l" t="t" r="r" b="b"/>
              <a:pathLst>
                <a:path w="1845020" h="2665488">
                  <a:moveTo>
                    <a:pt x="0" y="0"/>
                  </a:moveTo>
                  <a:lnTo>
                    <a:pt x="1845020" y="0"/>
                  </a:lnTo>
                  <a:lnTo>
                    <a:pt x="1845020" y="2665488"/>
                  </a:lnTo>
                  <a:lnTo>
                    <a:pt x="0" y="2665488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45020" cy="2722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87462" y="525669"/>
            <a:ext cx="6623159" cy="4940543"/>
          </a:xfrm>
          <a:custGeom>
            <a:avLst/>
            <a:gdLst/>
            <a:ahLst/>
            <a:cxnLst/>
            <a:rect l="l" t="t" r="r" b="b"/>
            <a:pathLst>
              <a:path w="6623159" h="4940543">
                <a:moveTo>
                  <a:pt x="0" y="0"/>
                </a:moveTo>
                <a:lnTo>
                  <a:pt x="6623159" y="0"/>
                </a:lnTo>
                <a:lnTo>
                  <a:pt x="6623159" y="4940543"/>
                </a:lnTo>
                <a:lnTo>
                  <a:pt x="0" y="4940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216037" y="5875841"/>
            <a:ext cx="6623159" cy="4131496"/>
          </a:xfrm>
          <a:custGeom>
            <a:avLst/>
            <a:gdLst/>
            <a:ahLst/>
            <a:cxnLst/>
            <a:rect l="l" t="t" r="r" b="b"/>
            <a:pathLst>
              <a:path w="6623159" h="4131496">
                <a:moveTo>
                  <a:pt x="0" y="0"/>
                </a:moveTo>
                <a:lnTo>
                  <a:pt x="6623159" y="0"/>
                </a:lnTo>
                <a:lnTo>
                  <a:pt x="6623159" y="4131496"/>
                </a:lnTo>
                <a:lnTo>
                  <a:pt x="0" y="413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00" b="-21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8700" y="2669600"/>
            <a:ext cx="5728108" cy="1460106"/>
          </a:xfrm>
          <a:custGeom>
            <a:avLst/>
            <a:gdLst/>
            <a:ahLst/>
            <a:cxnLst/>
            <a:rect l="l" t="t" r="r" b="b"/>
            <a:pathLst>
              <a:path w="5728108" h="1460106">
                <a:moveTo>
                  <a:pt x="0" y="0"/>
                </a:moveTo>
                <a:lnTo>
                  <a:pt x="5728108" y="0"/>
                </a:lnTo>
                <a:lnTo>
                  <a:pt x="5728108" y="1460105"/>
                </a:lnTo>
                <a:lnTo>
                  <a:pt x="0" y="14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1064064"/>
            <a:ext cx="419311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0"/>
              </a:lnSpc>
              <a:spcBef>
                <a:spcPct val="0"/>
              </a:spcBef>
            </a:pPr>
            <a:r>
              <a:rPr lang="en-US" sz="397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Missing value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367934"/>
            <a:ext cx="6474497" cy="257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Fill in the missing value of age using the mean</a:t>
            </a:r>
          </a:p>
          <a:p>
            <a:pPr algn="l">
              <a:lnSpc>
                <a:spcPts val="4050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32" lvl="1" indent="-291466" algn="l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Fill in Gender's missing value by mode.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56655" flipH="1" flipV="1">
            <a:off x="10237813" y="-2755835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599587" flipH="1" flipV="1">
            <a:off x="-4812533" y="5261406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89342" y="6034228"/>
            <a:ext cx="2003759" cy="2333344"/>
          </a:xfrm>
          <a:custGeom>
            <a:avLst/>
            <a:gdLst/>
            <a:ahLst/>
            <a:cxnLst/>
            <a:rect l="l" t="t" r="r" b="b"/>
            <a:pathLst>
              <a:path w="2003759" h="2333344">
                <a:moveTo>
                  <a:pt x="0" y="0"/>
                </a:moveTo>
                <a:lnTo>
                  <a:pt x="2003759" y="0"/>
                </a:lnTo>
                <a:lnTo>
                  <a:pt x="2003759" y="2333344"/>
                </a:lnTo>
                <a:lnTo>
                  <a:pt x="0" y="2333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97923" y="1314652"/>
            <a:ext cx="8635885" cy="8972348"/>
          </a:xfrm>
          <a:custGeom>
            <a:avLst/>
            <a:gdLst/>
            <a:ahLst/>
            <a:cxnLst/>
            <a:rect l="l" t="t" r="r" b="b"/>
            <a:pathLst>
              <a:path w="8635885" h="8972348">
                <a:moveTo>
                  <a:pt x="0" y="0"/>
                </a:moveTo>
                <a:lnTo>
                  <a:pt x="8635886" y="0"/>
                </a:lnTo>
                <a:lnTo>
                  <a:pt x="8635886" y="8972348"/>
                </a:lnTo>
                <a:lnTo>
                  <a:pt x="0" y="8972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707251" y="8102456"/>
            <a:ext cx="530231" cy="5302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0575" y="612775"/>
            <a:ext cx="608265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Correlation Matrix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7694" y="1870075"/>
            <a:ext cx="8576306" cy="639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3" lvl="1" indent="-308487" algn="l">
              <a:lnSpc>
                <a:spcPts val="4286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Proposal: Help discover potential multicollinearity by emphasizing strong positive or negative connections between variables.</a:t>
            </a:r>
          </a:p>
          <a:p>
            <a:pPr algn="l">
              <a:lnSpc>
                <a:spcPts val="4286"/>
              </a:lnSpc>
            </a:pPr>
            <a:endParaRPr lang="en-US" sz="285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16973" lvl="1" indent="-308487" algn="l">
              <a:lnSpc>
                <a:spcPts val="4286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correlation heatmap shows that most features have low correlation coefficients, implying few linear correlations.</a:t>
            </a:r>
          </a:p>
          <a:p>
            <a:pPr algn="l">
              <a:lnSpc>
                <a:spcPts val="4286"/>
              </a:lnSpc>
            </a:pPr>
            <a:endParaRPr lang="en-US" sz="285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16973" lvl="1" indent="-308487" algn="l">
              <a:lnSpc>
                <a:spcPts val="4286"/>
              </a:lnSpc>
              <a:buFont typeface="Arial"/>
              <a:buChar char="•"/>
            </a:pPr>
            <a:r>
              <a:rPr lang="en-US" sz="28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moderate positive correlation between Age and Exited suggests older consumers are slightly more likely to leave.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30791" y="-29490"/>
            <a:ext cx="8520554" cy="10287915"/>
            <a:chOff x="0" y="0"/>
            <a:chExt cx="33128471" cy="40000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8458" cy="40000048"/>
            </a:xfrm>
            <a:custGeom>
              <a:avLst/>
              <a:gdLst/>
              <a:ahLst/>
              <a:cxnLst/>
              <a:rect l="l" t="t" r="r" b="b"/>
              <a:pathLst>
                <a:path w="33128458" h="40000048">
                  <a:moveTo>
                    <a:pt x="0" y="0"/>
                  </a:moveTo>
                  <a:lnTo>
                    <a:pt x="0" y="40000048"/>
                  </a:lnTo>
                  <a:lnTo>
                    <a:pt x="16781272" y="40000048"/>
                  </a:lnTo>
                  <a:lnTo>
                    <a:pt x="33128458" y="0"/>
                  </a:lnTo>
                  <a:close/>
                </a:path>
              </a:pathLst>
            </a:custGeom>
            <a:blipFill>
              <a:blip r:embed="rId2"/>
              <a:stretch>
                <a:fillRect l="-40613" r="-406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1999010">
            <a:off x="-5294857" y="-5657249"/>
            <a:ext cx="6180658" cy="12487917"/>
            <a:chOff x="0" y="0"/>
            <a:chExt cx="1627828" cy="3288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7828" cy="3288998"/>
            </a:xfrm>
            <a:custGeom>
              <a:avLst/>
              <a:gdLst/>
              <a:ahLst/>
              <a:cxnLst/>
              <a:rect l="l" t="t" r="r" b="b"/>
              <a:pathLst>
                <a:path w="1627828" h="328899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220614" y="5474575"/>
            <a:ext cx="7087094" cy="4494255"/>
          </a:xfrm>
          <a:custGeom>
            <a:avLst/>
            <a:gdLst/>
            <a:ahLst/>
            <a:cxnLst/>
            <a:rect l="l" t="t" r="r" b="b"/>
            <a:pathLst>
              <a:path w="7087094" h="4494255">
                <a:moveTo>
                  <a:pt x="0" y="0"/>
                </a:moveTo>
                <a:lnTo>
                  <a:pt x="7087095" y="0"/>
                </a:lnTo>
                <a:lnTo>
                  <a:pt x="7087095" y="4494255"/>
                </a:lnTo>
                <a:lnTo>
                  <a:pt x="0" y="449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084353" y="6425493"/>
            <a:ext cx="4748947" cy="2592420"/>
          </a:xfrm>
          <a:custGeom>
            <a:avLst/>
            <a:gdLst/>
            <a:ahLst/>
            <a:cxnLst/>
            <a:rect l="l" t="t" r="r" b="b"/>
            <a:pathLst>
              <a:path w="4748947" h="2592420">
                <a:moveTo>
                  <a:pt x="0" y="0"/>
                </a:moveTo>
                <a:lnTo>
                  <a:pt x="4748947" y="0"/>
                </a:lnTo>
                <a:lnTo>
                  <a:pt x="4748947" y="2592420"/>
                </a:lnTo>
                <a:lnTo>
                  <a:pt x="0" y="2592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583915" y="2168125"/>
            <a:ext cx="7000877" cy="14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580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Only 12 outliers in Age feature</a:t>
            </a:r>
          </a:p>
          <a:p>
            <a:pPr marL="626111" lvl="1" indent="-313055" algn="l">
              <a:lnSpc>
                <a:spcPts val="580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Applying Listwise Deletion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45694" y="690562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Remove Outliers</a:t>
            </a:r>
          </a:p>
        </p:txBody>
      </p:sp>
      <p:sp>
        <p:nvSpPr>
          <p:cNvPr id="11" name="Freeform 11"/>
          <p:cNvSpPr/>
          <p:nvPr/>
        </p:nvSpPr>
        <p:spPr>
          <a:xfrm rot="8693059" flipH="1">
            <a:off x="-1296634" y="-2644766"/>
            <a:ext cx="8396850" cy="5059102"/>
          </a:xfrm>
          <a:custGeom>
            <a:avLst/>
            <a:gdLst/>
            <a:ahLst/>
            <a:cxnLst/>
            <a:rect l="l" t="t" r="r" b="b"/>
            <a:pathLst>
              <a:path w="8396850" h="5059102">
                <a:moveTo>
                  <a:pt x="8396850" y="0"/>
                </a:moveTo>
                <a:lnTo>
                  <a:pt x="0" y="0"/>
                </a:lnTo>
                <a:lnTo>
                  <a:pt x="0" y="5059102"/>
                </a:lnTo>
                <a:lnTo>
                  <a:pt x="8396850" y="5059102"/>
                </a:lnTo>
                <a:lnTo>
                  <a:pt x="83968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56655" flipH="1" flipV="1">
            <a:off x="10237813" y="-2755835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599587" flipH="1" flipV="1">
            <a:off x="-4812533" y="5261406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89342" y="6034228"/>
            <a:ext cx="2003759" cy="2333344"/>
          </a:xfrm>
          <a:custGeom>
            <a:avLst/>
            <a:gdLst/>
            <a:ahLst/>
            <a:cxnLst/>
            <a:rect l="l" t="t" r="r" b="b"/>
            <a:pathLst>
              <a:path w="2003759" h="2333344">
                <a:moveTo>
                  <a:pt x="0" y="0"/>
                </a:moveTo>
                <a:lnTo>
                  <a:pt x="2003759" y="0"/>
                </a:lnTo>
                <a:lnTo>
                  <a:pt x="2003759" y="2333344"/>
                </a:lnTo>
                <a:lnTo>
                  <a:pt x="0" y="2333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88233" y="2687226"/>
            <a:ext cx="3209736" cy="6127679"/>
          </a:xfrm>
          <a:custGeom>
            <a:avLst/>
            <a:gdLst/>
            <a:ahLst/>
            <a:cxnLst/>
            <a:rect l="l" t="t" r="r" b="b"/>
            <a:pathLst>
              <a:path w="3209736" h="6127679">
                <a:moveTo>
                  <a:pt x="0" y="0"/>
                </a:moveTo>
                <a:lnTo>
                  <a:pt x="3209737" y="0"/>
                </a:lnTo>
                <a:lnTo>
                  <a:pt x="3209737" y="6127679"/>
                </a:lnTo>
                <a:lnTo>
                  <a:pt x="0" y="6127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81969" y="3520567"/>
            <a:ext cx="4107373" cy="4107373"/>
          </a:xfrm>
          <a:custGeom>
            <a:avLst/>
            <a:gdLst/>
            <a:ahLst/>
            <a:cxnLst/>
            <a:rect l="l" t="t" r="r" b="b"/>
            <a:pathLst>
              <a:path w="4107373" h="4107373">
                <a:moveTo>
                  <a:pt x="0" y="0"/>
                </a:moveTo>
                <a:lnTo>
                  <a:pt x="4107373" y="0"/>
                </a:lnTo>
                <a:lnTo>
                  <a:pt x="4107373" y="4107373"/>
                </a:lnTo>
                <a:lnTo>
                  <a:pt x="0" y="4107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08325" y="703180"/>
            <a:ext cx="627790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One Hot Encoding &amp; VIF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528" y="2572926"/>
            <a:ext cx="8854665" cy="440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998" lvl="1" indent="-318499" algn="l">
              <a:lnSpc>
                <a:spcPts val="4425"/>
              </a:lnSpc>
              <a:buFont typeface="Arial"/>
              <a:buChar char="•"/>
            </a:pPr>
            <a:r>
              <a:rPr lang="en-US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Geographic and gender are strings, thus we apply one hot encoding to convert them to dummy variables.</a:t>
            </a:r>
          </a:p>
          <a:p>
            <a:pPr algn="l">
              <a:lnSpc>
                <a:spcPts val="4425"/>
              </a:lnSpc>
            </a:pPr>
            <a:endParaRPr lang="en-US" sz="295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36998" lvl="1" indent="-318499" algn="l">
              <a:lnSpc>
                <a:spcPts val="4425"/>
              </a:lnSpc>
              <a:buFont typeface="Arial"/>
              <a:buChar char="•"/>
            </a:pPr>
            <a:r>
              <a:rPr lang="en-US" sz="2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CreditScore and Age have higher VIF, but We are not remove them, because they all represent a separate dimension for the customer.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1108" y="6151778"/>
            <a:ext cx="1109734" cy="11097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504" y="4005597"/>
            <a:ext cx="1117338" cy="11173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693059" flipH="1">
            <a:off x="-2823153" y="-2721108"/>
            <a:ext cx="8396850" cy="5059102"/>
          </a:xfrm>
          <a:custGeom>
            <a:avLst/>
            <a:gdLst/>
            <a:ahLst/>
            <a:cxnLst/>
            <a:rect l="l" t="t" r="r" b="b"/>
            <a:pathLst>
              <a:path w="8396850" h="5059102">
                <a:moveTo>
                  <a:pt x="8396850" y="0"/>
                </a:moveTo>
                <a:lnTo>
                  <a:pt x="0" y="0"/>
                </a:lnTo>
                <a:lnTo>
                  <a:pt x="0" y="5059102"/>
                </a:lnTo>
                <a:lnTo>
                  <a:pt x="8396850" y="5059102"/>
                </a:lnTo>
                <a:lnTo>
                  <a:pt x="83968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919746" flipH="1" flipV="1">
            <a:off x="12659225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531593" y="6431704"/>
            <a:ext cx="628763" cy="549882"/>
          </a:xfrm>
          <a:custGeom>
            <a:avLst/>
            <a:gdLst/>
            <a:ahLst/>
            <a:cxnLst/>
            <a:rect l="l" t="t" r="r" b="b"/>
            <a:pathLst>
              <a:path w="628763" h="549882">
                <a:moveTo>
                  <a:pt x="0" y="0"/>
                </a:moveTo>
                <a:lnTo>
                  <a:pt x="628763" y="0"/>
                </a:lnTo>
                <a:lnTo>
                  <a:pt x="628763" y="549882"/>
                </a:lnTo>
                <a:lnTo>
                  <a:pt x="0" y="54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522362" y="4244456"/>
            <a:ext cx="639621" cy="639621"/>
          </a:xfrm>
          <a:custGeom>
            <a:avLst/>
            <a:gdLst/>
            <a:ahLst/>
            <a:cxnLst/>
            <a:rect l="l" t="t" r="r" b="b"/>
            <a:pathLst>
              <a:path w="639621" h="639621">
                <a:moveTo>
                  <a:pt x="0" y="0"/>
                </a:moveTo>
                <a:lnTo>
                  <a:pt x="639621" y="0"/>
                </a:lnTo>
                <a:lnTo>
                  <a:pt x="639621" y="639621"/>
                </a:lnTo>
                <a:lnTo>
                  <a:pt x="0" y="63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976138" y="4243242"/>
            <a:ext cx="724455" cy="642048"/>
          </a:xfrm>
          <a:custGeom>
            <a:avLst/>
            <a:gdLst/>
            <a:ahLst/>
            <a:cxnLst/>
            <a:rect l="l" t="t" r="r" b="b"/>
            <a:pathLst>
              <a:path w="724455" h="642048">
                <a:moveTo>
                  <a:pt x="0" y="0"/>
                </a:moveTo>
                <a:lnTo>
                  <a:pt x="724455" y="0"/>
                </a:lnTo>
                <a:lnTo>
                  <a:pt x="724455" y="642049"/>
                </a:lnTo>
                <a:lnTo>
                  <a:pt x="0" y="642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294180" y="1812970"/>
            <a:ext cx="8111302" cy="219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 4: First model performance</a:t>
            </a:r>
          </a:p>
          <a:p>
            <a:pPr algn="ctr">
              <a:lnSpc>
                <a:spcPts val="5634"/>
              </a:lnSpc>
            </a:pPr>
            <a:endParaRPr lang="en-US" sz="48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32533" y="4387779"/>
            <a:ext cx="8319373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Logistic regression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32533" y="6485288"/>
            <a:ext cx="3605311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Result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27331" y="9958066"/>
            <a:ext cx="21323215" cy="2652117"/>
            <a:chOff x="0" y="0"/>
            <a:chExt cx="561599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53182" y="0"/>
            <a:ext cx="6188327" cy="10287000"/>
            <a:chOff x="0" y="0"/>
            <a:chExt cx="8251103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1275" r="21275"/>
            <a:stretch>
              <a:fillRect/>
            </a:stretch>
          </p:blipFill>
          <p:spPr>
            <a:xfrm>
              <a:off x="0" y="0"/>
              <a:ext cx="8251103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4470455" flipH="1">
            <a:off x="-2794963" y="-1598183"/>
            <a:ext cx="7530810" cy="4537313"/>
          </a:xfrm>
          <a:custGeom>
            <a:avLst/>
            <a:gdLst/>
            <a:ahLst/>
            <a:cxnLst/>
            <a:rect l="l" t="t" r="r" b="b"/>
            <a:pathLst>
              <a:path w="7530810" h="4537313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417802"/>
            <a:ext cx="13726738" cy="542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1. Overview our research</a:t>
            </a:r>
          </a:p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2. Exploratory Data Analysis</a:t>
            </a:r>
          </a:p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3. Feature Engineering</a:t>
            </a:r>
          </a:p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4. First model performance</a:t>
            </a:r>
          </a:p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5. Comparative Analysis - Final Model Selection</a:t>
            </a:r>
          </a:p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6. Key relationships</a:t>
            </a:r>
          </a:p>
          <a:p>
            <a:pPr algn="l">
              <a:lnSpc>
                <a:spcPts val="62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 7. 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41633"/>
            <a:ext cx="505760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7962" y="9710416"/>
            <a:ext cx="9457772" cy="2652117"/>
            <a:chOff x="0" y="0"/>
            <a:chExt cx="2490936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0936" cy="698500"/>
            </a:xfrm>
            <a:custGeom>
              <a:avLst/>
              <a:gdLst/>
              <a:ahLst/>
              <a:cxnLst/>
              <a:rect l="l" t="t" r="r" b="b"/>
              <a:pathLst>
                <a:path w="2490936" h="698500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27828" cy="3288998"/>
            </a:xfrm>
            <a:custGeom>
              <a:avLst/>
              <a:gdLst/>
              <a:ahLst/>
              <a:cxnLst/>
              <a:rect l="l" t="t" r="r" b="b"/>
              <a:pathLst>
                <a:path w="1627828" h="328899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947" cy="3288998"/>
            </a:xfrm>
            <a:custGeom>
              <a:avLst/>
              <a:gdLst/>
              <a:ahLst/>
              <a:cxnLst/>
              <a:rect l="l" t="t" r="r" b="b"/>
              <a:pathLst>
                <a:path w="32947" h="3288998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98304" flipH="1">
            <a:off x="5101130" y="6817917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0"/>
                </a:moveTo>
                <a:lnTo>
                  <a:pt x="0" y="0"/>
                </a:lnTo>
                <a:lnTo>
                  <a:pt x="0" y="5093769"/>
                </a:lnTo>
                <a:lnTo>
                  <a:pt x="8454389" y="5093769"/>
                </a:lnTo>
                <a:lnTo>
                  <a:pt x="84543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788833" y="1358645"/>
            <a:ext cx="21307910" cy="8006156"/>
            <a:chOff x="0" y="0"/>
            <a:chExt cx="5611960" cy="21086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11960" cy="2108617"/>
            </a:xfrm>
            <a:custGeom>
              <a:avLst/>
              <a:gdLst/>
              <a:ahLst/>
              <a:cxnLst/>
              <a:rect l="l" t="t" r="r" b="b"/>
              <a:pathLst>
                <a:path w="5611960" h="2108617">
                  <a:moveTo>
                    <a:pt x="0" y="0"/>
                  </a:moveTo>
                  <a:lnTo>
                    <a:pt x="5611960" y="0"/>
                  </a:lnTo>
                  <a:lnTo>
                    <a:pt x="5611960" y="2108617"/>
                  </a:lnTo>
                  <a:lnTo>
                    <a:pt x="0" y="2108617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611960" cy="216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52039" y="0"/>
            <a:ext cx="12840072" cy="10287000"/>
            <a:chOff x="0" y="0"/>
            <a:chExt cx="17120096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193" r="3193"/>
            <a:stretch>
              <a:fillRect/>
            </a:stretch>
          </p:blipFill>
          <p:spPr>
            <a:xfrm>
              <a:off x="0" y="0"/>
              <a:ext cx="17120096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16483" y="1555475"/>
            <a:ext cx="1033266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model result</a:t>
            </a:r>
          </a:p>
        </p:txBody>
      </p:sp>
      <p:sp>
        <p:nvSpPr>
          <p:cNvPr id="9" name="Freeform 9"/>
          <p:cNvSpPr/>
          <p:nvPr/>
        </p:nvSpPr>
        <p:spPr>
          <a:xfrm rot="8693059" flipH="1">
            <a:off x="-2698014" y="-3017277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0"/>
                </a:moveTo>
                <a:lnTo>
                  <a:pt x="0" y="0"/>
                </a:lnTo>
                <a:lnTo>
                  <a:pt x="0" y="5093770"/>
                </a:lnTo>
                <a:lnTo>
                  <a:pt x="8454389" y="5093770"/>
                </a:lnTo>
                <a:lnTo>
                  <a:pt x="84543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6958" y="2608527"/>
            <a:ext cx="13564721" cy="4561137"/>
          </a:xfrm>
          <a:custGeom>
            <a:avLst/>
            <a:gdLst/>
            <a:ahLst/>
            <a:cxnLst/>
            <a:rect l="l" t="t" r="r" b="b"/>
            <a:pathLst>
              <a:path w="13564721" h="4561137">
                <a:moveTo>
                  <a:pt x="0" y="0"/>
                </a:moveTo>
                <a:lnTo>
                  <a:pt x="13564721" y="0"/>
                </a:lnTo>
                <a:lnTo>
                  <a:pt x="13564721" y="4561138"/>
                </a:lnTo>
                <a:lnTo>
                  <a:pt x="0" y="4561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4018" y="7651217"/>
            <a:ext cx="9901189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80% training data, 20% testing data </a:t>
            </a:r>
          </a:p>
          <a:p>
            <a:pPr algn="just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Logistic Regression model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70455" flipH="1">
            <a:off x="-4740541" y="-2571710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0"/>
                </a:moveTo>
                <a:lnTo>
                  <a:pt x="0" y="0"/>
                </a:lnTo>
                <a:lnTo>
                  <a:pt x="0" y="7749879"/>
                </a:lnTo>
                <a:lnTo>
                  <a:pt x="12862869" y="7749879"/>
                </a:lnTo>
                <a:lnTo>
                  <a:pt x="128628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356655" flipH="1" flipV="1">
            <a:off x="9404522" y="-3233367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8"/>
                </a:moveTo>
                <a:lnTo>
                  <a:pt x="0" y="7749878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410062" y="2474911"/>
            <a:ext cx="5526426" cy="2268781"/>
          </a:xfrm>
          <a:custGeom>
            <a:avLst/>
            <a:gdLst/>
            <a:ahLst/>
            <a:cxnLst/>
            <a:rect l="l" t="t" r="r" b="b"/>
            <a:pathLst>
              <a:path w="5526426" h="2268781">
                <a:moveTo>
                  <a:pt x="0" y="0"/>
                </a:moveTo>
                <a:lnTo>
                  <a:pt x="5526427" y="0"/>
                </a:lnTo>
                <a:lnTo>
                  <a:pt x="5526427" y="2268781"/>
                </a:lnTo>
                <a:lnTo>
                  <a:pt x="0" y="226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10062" y="4880767"/>
            <a:ext cx="6129382" cy="5145401"/>
          </a:xfrm>
          <a:custGeom>
            <a:avLst/>
            <a:gdLst/>
            <a:ahLst/>
            <a:cxnLst/>
            <a:rect l="l" t="t" r="r" b="b"/>
            <a:pathLst>
              <a:path w="6129382" h="5145401">
                <a:moveTo>
                  <a:pt x="0" y="0"/>
                </a:moveTo>
                <a:lnTo>
                  <a:pt x="6129383" y="0"/>
                </a:lnTo>
                <a:lnTo>
                  <a:pt x="6129383" y="5145401"/>
                </a:lnTo>
                <a:lnTo>
                  <a:pt x="0" y="514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491941" y="301625"/>
            <a:ext cx="5304117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444" y="2710662"/>
            <a:ext cx="9686915" cy="6319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  <a:cs typeface="Poppins"/>
              </a:rPr>
              <a:t>The model successfully identifies non-churners (high specificity, 97%).</a:t>
            </a:r>
            <a:br>
              <a:rPr lang="en-US" sz="3200" dirty="0"/>
            </a:b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fails to accurately identify churners (8% sensitivity), which is crucial for churn prediction tasks.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Precision (54.29%) indicates moderate performance in correctly identifying favorable predictions.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6410" y="5375039"/>
            <a:ext cx="1109734" cy="11097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58805" y="3228858"/>
            <a:ext cx="1117338" cy="11173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66410" y="7513473"/>
            <a:ext cx="1117338" cy="11173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8693059" flipH="1">
            <a:off x="-2823153" y="-2721108"/>
            <a:ext cx="8396850" cy="5059102"/>
          </a:xfrm>
          <a:custGeom>
            <a:avLst/>
            <a:gdLst/>
            <a:ahLst/>
            <a:cxnLst/>
            <a:rect l="l" t="t" r="r" b="b"/>
            <a:pathLst>
              <a:path w="8396850" h="5059102">
                <a:moveTo>
                  <a:pt x="8396850" y="0"/>
                </a:moveTo>
                <a:lnTo>
                  <a:pt x="0" y="0"/>
                </a:lnTo>
                <a:lnTo>
                  <a:pt x="0" y="5059102"/>
                </a:lnTo>
                <a:lnTo>
                  <a:pt x="8396850" y="5059102"/>
                </a:lnTo>
                <a:lnTo>
                  <a:pt x="83968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919746" flipH="1" flipV="1">
            <a:off x="12659225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206895" y="5654965"/>
            <a:ext cx="628763" cy="549882"/>
          </a:xfrm>
          <a:custGeom>
            <a:avLst/>
            <a:gdLst/>
            <a:ahLst/>
            <a:cxnLst/>
            <a:rect l="l" t="t" r="r" b="b"/>
            <a:pathLst>
              <a:path w="628763" h="549882">
                <a:moveTo>
                  <a:pt x="0" y="0"/>
                </a:moveTo>
                <a:lnTo>
                  <a:pt x="628763" y="0"/>
                </a:lnTo>
                <a:lnTo>
                  <a:pt x="628763" y="549882"/>
                </a:lnTo>
                <a:lnTo>
                  <a:pt x="0" y="54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197664" y="3467717"/>
            <a:ext cx="639621" cy="639621"/>
          </a:xfrm>
          <a:custGeom>
            <a:avLst/>
            <a:gdLst/>
            <a:ahLst/>
            <a:cxnLst/>
            <a:rect l="l" t="t" r="r" b="b"/>
            <a:pathLst>
              <a:path w="639621" h="639621">
                <a:moveTo>
                  <a:pt x="0" y="0"/>
                </a:moveTo>
                <a:lnTo>
                  <a:pt x="639621" y="0"/>
                </a:lnTo>
                <a:lnTo>
                  <a:pt x="639621" y="639621"/>
                </a:lnTo>
                <a:lnTo>
                  <a:pt x="0" y="63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164618" y="7751118"/>
            <a:ext cx="724455" cy="642048"/>
          </a:xfrm>
          <a:custGeom>
            <a:avLst/>
            <a:gdLst/>
            <a:ahLst/>
            <a:cxnLst/>
            <a:rect l="l" t="t" r="r" b="b"/>
            <a:pathLst>
              <a:path w="724455" h="642048">
                <a:moveTo>
                  <a:pt x="0" y="0"/>
                </a:moveTo>
                <a:lnTo>
                  <a:pt x="724455" y="0"/>
                </a:lnTo>
                <a:lnTo>
                  <a:pt x="724455" y="642048"/>
                </a:lnTo>
                <a:lnTo>
                  <a:pt x="0" y="642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855695" y="940953"/>
            <a:ext cx="8633760" cy="147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 5: Comparative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66600" y="3548904"/>
            <a:ext cx="5518967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Improvement direction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89073" y="5674015"/>
            <a:ext cx="4754073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23347" y="7833518"/>
            <a:ext cx="5028559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relationships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56655" flipH="1" flipV="1">
            <a:off x="10237813" y="-2755835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599587" flipH="1" flipV="1">
            <a:off x="-4812533" y="5261406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61864" y="2566987"/>
            <a:ext cx="8866581" cy="504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target customers are predicted positively.</a:t>
            </a:r>
          </a:p>
          <a:p>
            <a:pPr algn="l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company's budget are limited, so we plan for using them accurately on our target customers.</a:t>
            </a:r>
          </a:p>
          <a:p>
            <a:pPr algn="l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698" lvl="1" indent="-323849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Therefore, boosting our precision rate is the top priority.</a:t>
            </a:r>
          </a:p>
        </p:txBody>
      </p:sp>
      <p:sp>
        <p:nvSpPr>
          <p:cNvPr id="5" name="Freeform 5"/>
          <p:cNvSpPr/>
          <p:nvPr/>
        </p:nvSpPr>
        <p:spPr>
          <a:xfrm>
            <a:off x="12206694" y="2474911"/>
            <a:ext cx="4729794" cy="1941737"/>
          </a:xfrm>
          <a:custGeom>
            <a:avLst/>
            <a:gdLst/>
            <a:ahLst/>
            <a:cxnLst/>
            <a:rect l="l" t="t" r="r" b="b"/>
            <a:pathLst>
              <a:path w="4729794" h="1941737">
                <a:moveTo>
                  <a:pt x="0" y="0"/>
                </a:moveTo>
                <a:lnTo>
                  <a:pt x="4729795" y="0"/>
                </a:lnTo>
                <a:lnTo>
                  <a:pt x="4729795" y="1941737"/>
                </a:lnTo>
                <a:lnTo>
                  <a:pt x="0" y="1941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06694" y="4813451"/>
            <a:ext cx="5294860" cy="4444849"/>
          </a:xfrm>
          <a:custGeom>
            <a:avLst/>
            <a:gdLst/>
            <a:ahLst/>
            <a:cxnLst/>
            <a:rect l="l" t="t" r="r" b="b"/>
            <a:pathLst>
              <a:path w="5294860" h="4444849">
                <a:moveTo>
                  <a:pt x="0" y="0"/>
                </a:moveTo>
                <a:lnTo>
                  <a:pt x="5294861" y="0"/>
                </a:lnTo>
                <a:lnTo>
                  <a:pt x="5294861" y="4444849"/>
                </a:lnTo>
                <a:lnTo>
                  <a:pt x="0" y="4444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13991427" y="6232791"/>
            <a:ext cx="4357164" cy="2178582"/>
            <a:chOff x="0" y="0"/>
            <a:chExt cx="8128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18901" y="914400"/>
            <a:ext cx="608265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Improvement direction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06694" y="3172888"/>
            <a:ext cx="3453765" cy="545782"/>
            <a:chOff x="0" y="0"/>
            <a:chExt cx="4605020" cy="727710"/>
          </a:xfrm>
        </p:grpSpPr>
        <p:sp>
          <p:nvSpPr>
            <p:cNvPr id="12" name="Freeform 12"/>
            <p:cNvSpPr/>
            <p:nvPr/>
          </p:nvSpPr>
          <p:spPr>
            <a:xfrm>
              <a:off x="-35560" y="-12700"/>
              <a:ext cx="4593590" cy="697230"/>
            </a:xfrm>
            <a:custGeom>
              <a:avLst/>
              <a:gdLst/>
              <a:ahLst/>
              <a:cxnLst/>
              <a:rect l="l" t="t" r="r" b="b"/>
              <a:pathLst>
                <a:path w="4593590" h="697230">
                  <a:moveTo>
                    <a:pt x="182880" y="160020"/>
                  </a:moveTo>
                  <a:cubicBezTo>
                    <a:pt x="1631950" y="191770"/>
                    <a:pt x="1962150" y="223520"/>
                    <a:pt x="2227580" y="231140"/>
                  </a:cubicBezTo>
                  <a:cubicBezTo>
                    <a:pt x="2429510" y="236220"/>
                    <a:pt x="2567940" y="237490"/>
                    <a:pt x="2764790" y="231140"/>
                  </a:cubicBezTo>
                  <a:cubicBezTo>
                    <a:pt x="3006090" y="224790"/>
                    <a:pt x="3375660" y="200660"/>
                    <a:pt x="3569970" y="185420"/>
                  </a:cubicBezTo>
                  <a:cubicBezTo>
                    <a:pt x="3679190" y="177800"/>
                    <a:pt x="3742690" y="173990"/>
                    <a:pt x="3826510" y="161290"/>
                  </a:cubicBezTo>
                  <a:cubicBezTo>
                    <a:pt x="3907790" y="148590"/>
                    <a:pt x="3985260" y="104140"/>
                    <a:pt x="4062730" y="111760"/>
                  </a:cubicBezTo>
                  <a:cubicBezTo>
                    <a:pt x="4145280" y="120650"/>
                    <a:pt x="4259580" y="233680"/>
                    <a:pt x="4309110" y="219710"/>
                  </a:cubicBezTo>
                  <a:cubicBezTo>
                    <a:pt x="4339590" y="209550"/>
                    <a:pt x="4337050" y="146050"/>
                    <a:pt x="4362450" y="135890"/>
                  </a:cubicBezTo>
                  <a:cubicBezTo>
                    <a:pt x="4389120" y="124460"/>
                    <a:pt x="4441190" y="149860"/>
                    <a:pt x="4469130" y="161290"/>
                  </a:cubicBezTo>
                  <a:cubicBezTo>
                    <a:pt x="4488180" y="170180"/>
                    <a:pt x="4499610" y="177800"/>
                    <a:pt x="4513580" y="193040"/>
                  </a:cubicBezTo>
                  <a:cubicBezTo>
                    <a:pt x="4535170" y="214630"/>
                    <a:pt x="4563110" y="250190"/>
                    <a:pt x="4575810" y="283210"/>
                  </a:cubicBezTo>
                  <a:cubicBezTo>
                    <a:pt x="4588510" y="316230"/>
                    <a:pt x="4593590" y="356870"/>
                    <a:pt x="4589780" y="391160"/>
                  </a:cubicBezTo>
                  <a:cubicBezTo>
                    <a:pt x="4584700" y="426720"/>
                    <a:pt x="4565650" y="468630"/>
                    <a:pt x="4550410" y="494030"/>
                  </a:cubicBezTo>
                  <a:cubicBezTo>
                    <a:pt x="4538980" y="511810"/>
                    <a:pt x="4530090" y="521970"/>
                    <a:pt x="4513580" y="535940"/>
                  </a:cubicBezTo>
                  <a:cubicBezTo>
                    <a:pt x="4490720" y="553720"/>
                    <a:pt x="4445000" y="577850"/>
                    <a:pt x="4417060" y="586740"/>
                  </a:cubicBezTo>
                  <a:cubicBezTo>
                    <a:pt x="4396740" y="593090"/>
                    <a:pt x="4392930" y="590550"/>
                    <a:pt x="4362450" y="593090"/>
                  </a:cubicBezTo>
                  <a:cubicBezTo>
                    <a:pt x="4217670" y="601980"/>
                    <a:pt x="3423920" y="608330"/>
                    <a:pt x="3101340" y="593090"/>
                  </a:cubicBezTo>
                  <a:cubicBezTo>
                    <a:pt x="2901950" y="582930"/>
                    <a:pt x="2778760" y="553720"/>
                    <a:pt x="2616200" y="544830"/>
                  </a:cubicBezTo>
                  <a:cubicBezTo>
                    <a:pt x="2449830" y="537210"/>
                    <a:pt x="2250440" y="551180"/>
                    <a:pt x="2114550" y="544830"/>
                  </a:cubicBezTo>
                  <a:cubicBezTo>
                    <a:pt x="2019300" y="539750"/>
                    <a:pt x="1954530" y="525780"/>
                    <a:pt x="1873250" y="521970"/>
                  </a:cubicBezTo>
                  <a:cubicBezTo>
                    <a:pt x="1790700" y="516890"/>
                    <a:pt x="1728470" y="515620"/>
                    <a:pt x="1623060" y="520700"/>
                  </a:cubicBezTo>
                  <a:cubicBezTo>
                    <a:pt x="1443990" y="529590"/>
                    <a:pt x="1143000" y="584200"/>
                    <a:pt x="892810" y="593090"/>
                  </a:cubicBezTo>
                  <a:cubicBezTo>
                    <a:pt x="631190" y="601980"/>
                    <a:pt x="201930" y="687070"/>
                    <a:pt x="86360" y="568960"/>
                  </a:cubicBezTo>
                  <a:cubicBezTo>
                    <a:pt x="0" y="478790"/>
                    <a:pt x="0" y="195580"/>
                    <a:pt x="86360" y="111760"/>
                  </a:cubicBezTo>
                  <a:cubicBezTo>
                    <a:pt x="201930" y="0"/>
                    <a:pt x="627380" y="144780"/>
                    <a:pt x="889000" y="135890"/>
                  </a:cubicBezTo>
                  <a:cubicBezTo>
                    <a:pt x="1139190" y="127000"/>
                    <a:pt x="1441450" y="72390"/>
                    <a:pt x="1623060" y="63500"/>
                  </a:cubicBezTo>
                  <a:cubicBezTo>
                    <a:pt x="1732280" y="58420"/>
                    <a:pt x="1799590" y="59690"/>
                    <a:pt x="1883410" y="64770"/>
                  </a:cubicBezTo>
                  <a:cubicBezTo>
                    <a:pt x="1963420" y="68580"/>
                    <a:pt x="2023110" y="82550"/>
                    <a:pt x="2115820" y="87630"/>
                  </a:cubicBezTo>
                  <a:cubicBezTo>
                    <a:pt x="2251710" y="93980"/>
                    <a:pt x="2454910" y="80010"/>
                    <a:pt x="2620010" y="87630"/>
                  </a:cubicBezTo>
                  <a:cubicBezTo>
                    <a:pt x="2782570" y="96520"/>
                    <a:pt x="2903220" y="125730"/>
                    <a:pt x="3101340" y="135890"/>
                  </a:cubicBezTo>
                  <a:cubicBezTo>
                    <a:pt x="3422650" y="151130"/>
                    <a:pt x="4217670" y="127000"/>
                    <a:pt x="4362450" y="135890"/>
                  </a:cubicBezTo>
                  <a:cubicBezTo>
                    <a:pt x="4392930" y="137160"/>
                    <a:pt x="4396740" y="135890"/>
                    <a:pt x="4417060" y="142240"/>
                  </a:cubicBezTo>
                  <a:cubicBezTo>
                    <a:pt x="4445000" y="151130"/>
                    <a:pt x="4486910" y="170180"/>
                    <a:pt x="4513580" y="193040"/>
                  </a:cubicBezTo>
                  <a:cubicBezTo>
                    <a:pt x="4540250" y="217170"/>
                    <a:pt x="4563110" y="250190"/>
                    <a:pt x="4575810" y="283210"/>
                  </a:cubicBezTo>
                  <a:cubicBezTo>
                    <a:pt x="4588510" y="316230"/>
                    <a:pt x="4591050" y="361950"/>
                    <a:pt x="4589780" y="391160"/>
                  </a:cubicBezTo>
                  <a:cubicBezTo>
                    <a:pt x="4588510" y="412750"/>
                    <a:pt x="4584700" y="425450"/>
                    <a:pt x="4575810" y="445770"/>
                  </a:cubicBezTo>
                  <a:cubicBezTo>
                    <a:pt x="4564380" y="472440"/>
                    <a:pt x="4540250" y="511810"/>
                    <a:pt x="4513580" y="535940"/>
                  </a:cubicBezTo>
                  <a:cubicBezTo>
                    <a:pt x="4486910" y="558800"/>
                    <a:pt x="4447540" y="576580"/>
                    <a:pt x="4417060" y="586740"/>
                  </a:cubicBezTo>
                  <a:cubicBezTo>
                    <a:pt x="4394200" y="593090"/>
                    <a:pt x="4380230" y="593090"/>
                    <a:pt x="4351020" y="593090"/>
                  </a:cubicBezTo>
                  <a:cubicBezTo>
                    <a:pt x="4296410" y="593090"/>
                    <a:pt x="4208780" y="567690"/>
                    <a:pt x="4110990" y="568960"/>
                  </a:cubicBezTo>
                  <a:cubicBezTo>
                    <a:pt x="3961130" y="571500"/>
                    <a:pt x="3729990" y="624840"/>
                    <a:pt x="3536950" y="643890"/>
                  </a:cubicBezTo>
                  <a:cubicBezTo>
                    <a:pt x="3341370" y="664210"/>
                    <a:pt x="3158490" y="680720"/>
                    <a:pt x="2946400" y="688340"/>
                  </a:cubicBezTo>
                  <a:cubicBezTo>
                    <a:pt x="2701290" y="697230"/>
                    <a:pt x="2418080" y="694690"/>
                    <a:pt x="2147570" y="687070"/>
                  </a:cubicBezTo>
                  <a:cubicBezTo>
                    <a:pt x="1869440" y="678180"/>
                    <a:pt x="1568450" y="647700"/>
                    <a:pt x="1301750" y="636270"/>
                  </a:cubicBezTo>
                  <a:cubicBezTo>
                    <a:pt x="1062990" y="626110"/>
                    <a:pt x="826770" y="618490"/>
                    <a:pt x="624840" y="617220"/>
                  </a:cubicBezTo>
                  <a:cubicBezTo>
                    <a:pt x="462280" y="615950"/>
                    <a:pt x="257810" y="694690"/>
                    <a:pt x="182880" y="621030"/>
                  </a:cubicBezTo>
                  <a:cubicBezTo>
                    <a:pt x="106680" y="546100"/>
                    <a:pt x="182880" y="160020"/>
                    <a:pt x="182880" y="160020"/>
                  </a:cubicBezTo>
                </a:path>
              </a:pathLst>
            </a:custGeom>
            <a:solidFill>
              <a:srgbClr val="FF3131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49737" flipH="1" flipV="1">
            <a:off x="2997807" y="8041557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594148" cy="10287000"/>
            <a:chOff x="0" y="0"/>
            <a:chExt cx="612553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8019" t="3661" r="28955"/>
            <a:stretch>
              <a:fillRect/>
            </a:stretch>
          </p:blipFill>
          <p:spPr>
            <a:xfrm>
              <a:off x="0" y="0"/>
              <a:ext cx="6125530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-9002839">
            <a:off x="12735395" y="-2907320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0" y="0"/>
                </a:moveTo>
                <a:lnTo>
                  <a:pt x="8454390" y="0"/>
                </a:lnTo>
                <a:lnTo>
                  <a:pt x="8454390" y="5093770"/>
                </a:lnTo>
                <a:lnTo>
                  <a:pt x="0" y="509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88666" y="2194146"/>
            <a:ext cx="4643854" cy="2342475"/>
          </a:xfrm>
          <a:custGeom>
            <a:avLst/>
            <a:gdLst/>
            <a:ahLst/>
            <a:cxnLst/>
            <a:rect l="l" t="t" r="r" b="b"/>
            <a:pathLst>
              <a:path w="4643854" h="2342475">
                <a:moveTo>
                  <a:pt x="0" y="0"/>
                </a:moveTo>
                <a:lnTo>
                  <a:pt x="4643854" y="0"/>
                </a:lnTo>
                <a:lnTo>
                  <a:pt x="4643854" y="2342475"/>
                </a:lnTo>
                <a:lnTo>
                  <a:pt x="0" y="2342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88666" y="5503816"/>
            <a:ext cx="4643854" cy="2403159"/>
          </a:xfrm>
          <a:custGeom>
            <a:avLst/>
            <a:gdLst/>
            <a:ahLst/>
            <a:cxnLst/>
            <a:rect l="l" t="t" r="r" b="b"/>
            <a:pathLst>
              <a:path w="4643854" h="2403159">
                <a:moveTo>
                  <a:pt x="0" y="0"/>
                </a:moveTo>
                <a:lnTo>
                  <a:pt x="4643854" y="0"/>
                </a:lnTo>
                <a:lnTo>
                  <a:pt x="4643854" y="2403159"/>
                </a:lnTo>
                <a:lnTo>
                  <a:pt x="0" y="240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8" b="-125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671946" y="6705395"/>
            <a:ext cx="277313" cy="332627"/>
            <a:chOff x="0" y="0"/>
            <a:chExt cx="67763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7637" cy="812800"/>
            </a:xfrm>
            <a:custGeom>
              <a:avLst/>
              <a:gdLst/>
              <a:ahLst/>
              <a:cxnLst/>
              <a:rect l="l" t="t" r="r" b="b"/>
              <a:pathLst>
                <a:path w="677637" h="812800">
                  <a:moveTo>
                    <a:pt x="33881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74437" y="0"/>
                  </a:lnTo>
                  <a:lnTo>
                    <a:pt x="474437" y="406400"/>
                  </a:lnTo>
                  <a:lnTo>
                    <a:pt x="677637" y="406400"/>
                  </a:lnTo>
                  <a:lnTo>
                    <a:pt x="338818" y="81280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-57150"/>
              <a:ext cx="271237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70823" y="514571"/>
            <a:ext cx="608265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Improvement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23070" y="5294266"/>
            <a:ext cx="7606938" cy="24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1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value: mean-imputation way.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Outliers: </a:t>
            </a:r>
            <a:r>
              <a:rPr lang="en-US" sz="24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Winsorization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scaling: 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23070" y="2098896"/>
            <a:ext cx="7606938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 model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value: mean-imputation way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Outliers: </a:t>
            </a: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Listwise Deletion</a:t>
            </a:r>
          </a:p>
          <a:p>
            <a:pPr marL="539749" lvl="1" indent="-269875" algn="l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scaling: NO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124700" y="3267075"/>
            <a:ext cx="1013460" cy="437197"/>
            <a:chOff x="0" y="0"/>
            <a:chExt cx="1351280" cy="582930"/>
          </a:xfrm>
        </p:grpSpPr>
        <p:sp>
          <p:nvSpPr>
            <p:cNvPr id="15" name="Freeform 15"/>
            <p:cNvSpPr/>
            <p:nvPr/>
          </p:nvSpPr>
          <p:spPr>
            <a:xfrm>
              <a:off x="-21590" y="-25400"/>
              <a:ext cx="1403350" cy="581660"/>
            </a:xfrm>
            <a:custGeom>
              <a:avLst/>
              <a:gdLst/>
              <a:ahLst/>
              <a:cxnLst/>
              <a:rect l="l" t="t" r="r" b="b"/>
              <a:pathLst>
                <a:path w="1403350" h="581660">
                  <a:moveTo>
                    <a:pt x="1320800" y="557530"/>
                  </a:moveTo>
                  <a:cubicBezTo>
                    <a:pt x="560070" y="548640"/>
                    <a:pt x="458470" y="511810"/>
                    <a:pt x="351790" y="509270"/>
                  </a:cubicBezTo>
                  <a:cubicBezTo>
                    <a:pt x="254000" y="506730"/>
                    <a:pt x="124460" y="581660"/>
                    <a:pt x="72390" y="533400"/>
                  </a:cubicBezTo>
                  <a:cubicBezTo>
                    <a:pt x="5080" y="472440"/>
                    <a:pt x="0" y="148590"/>
                    <a:pt x="72390" y="76200"/>
                  </a:cubicBezTo>
                  <a:cubicBezTo>
                    <a:pt x="135890" y="12700"/>
                    <a:pt x="325120" y="72390"/>
                    <a:pt x="434340" y="77470"/>
                  </a:cubicBezTo>
                  <a:cubicBezTo>
                    <a:pt x="527050" y="82550"/>
                    <a:pt x="586740" y="96520"/>
                    <a:pt x="690880" y="100330"/>
                  </a:cubicBezTo>
                  <a:cubicBezTo>
                    <a:pt x="853440" y="107950"/>
                    <a:pt x="1224280" y="0"/>
                    <a:pt x="1320800" y="96520"/>
                  </a:cubicBezTo>
                  <a:cubicBezTo>
                    <a:pt x="1403350" y="179070"/>
                    <a:pt x="1320800" y="557530"/>
                    <a:pt x="1320800" y="55753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04722" y="6564630"/>
            <a:ext cx="1193482" cy="473393"/>
            <a:chOff x="0" y="0"/>
            <a:chExt cx="1591310" cy="631190"/>
          </a:xfrm>
        </p:grpSpPr>
        <p:sp>
          <p:nvSpPr>
            <p:cNvPr id="17" name="Freeform 17"/>
            <p:cNvSpPr/>
            <p:nvPr/>
          </p:nvSpPr>
          <p:spPr>
            <a:xfrm>
              <a:off x="-5080" y="19050"/>
              <a:ext cx="1626870" cy="560070"/>
            </a:xfrm>
            <a:custGeom>
              <a:avLst/>
              <a:gdLst/>
              <a:ahLst/>
              <a:cxnLst/>
              <a:rect l="l" t="t" r="r" b="b"/>
              <a:pathLst>
                <a:path w="1626870" h="560070">
                  <a:moveTo>
                    <a:pt x="1544320" y="560070"/>
                  </a:moveTo>
                  <a:cubicBezTo>
                    <a:pt x="731520" y="548640"/>
                    <a:pt x="521970" y="520700"/>
                    <a:pt x="365760" y="491490"/>
                  </a:cubicBezTo>
                  <a:cubicBezTo>
                    <a:pt x="248920" y="468630"/>
                    <a:pt x="101600" y="388620"/>
                    <a:pt x="64770" y="414020"/>
                  </a:cubicBezTo>
                  <a:cubicBezTo>
                    <a:pt x="45720" y="426720"/>
                    <a:pt x="57150" y="488950"/>
                    <a:pt x="55880" y="488950"/>
                  </a:cubicBezTo>
                  <a:cubicBezTo>
                    <a:pt x="50800" y="488950"/>
                    <a:pt x="0" y="86360"/>
                    <a:pt x="55880" y="31750"/>
                  </a:cubicBezTo>
                  <a:cubicBezTo>
                    <a:pt x="86360" y="0"/>
                    <a:pt x="134620" y="29210"/>
                    <a:pt x="201930" y="33020"/>
                  </a:cubicBezTo>
                  <a:cubicBezTo>
                    <a:pt x="351790" y="40640"/>
                    <a:pt x="692150" y="92710"/>
                    <a:pt x="923290" y="102870"/>
                  </a:cubicBezTo>
                  <a:cubicBezTo>
                    <a:pt x="1137920" y="113030"/>
                    <a:pt x="1449070" y="3810"/>
                    <a:pt x="1544320" y="99060"/>
                  </a:cubicBezTo>
                  <a:cubicBezTo>
                    <a:pt x="1626870" y="181610"/>
                    <a:pt x="1544320" y="560070"/>
                    <a:pt x="1544320" y="56007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49737" flipH="1" flipV="1">
            <a:off x="2997807" y="8041557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594148" cy="10287000"/>
            <a:chOff x="0" y="0"/>
            <a:chExt cx="612553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8019" t="3661" r="28955"/>
            <a:stretch>
              <a:fillRect/>
            </a:stretch>
          </p:blipFill>
          <p:spPr>
            <a:xfrm>
              <a:off x="0" y="0"/>
              <a:ext cx="6125530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-9002839">
            <a:off x="12735395" y="-2907320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0" y="0"/>
                </a:moveTo>
                <a:lnTo>
                  <a:pt x="8454390" y="0"/>
                </a:lnTo>
                <a:lnTo>
                  <a:pt x="8454390" y="5093770"/>
                </a:lnTo>
                <a:lnTo>
                  <a:pt x="0" y="509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85870" y="1881390"/>
            <a:ext cx="4576916" cy="2308710"/>
          </a:xfrm>
          <a:custGeom>
            <a:avLst/>
            <a:gdLst/>
            <a:ahLst/>
            <a:cxnLst/>
            <a:rect l="l" t="t" r="r" b="b"/>
            <a:pathLst>
              <a:path w="4576916" h="2308710">
                <a:moveTo>
                  <a:pt x="0" y="0"/>
                </a:moveTo>
                <a:lnTo>
                  <a:pt x="4576916" y="0"/>
                </a:lnTo>
                <a:lnTo>
                  <a:pt x="4576916" y="2308710"/>
                </a:lnTo>
                <a:lnTo>
                  <a:pt x="0" y="230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85870" y="5351893"/>
            <a:ext cx="4564775" cy="2361916"/>
          </a:xfrm>
          <a:custGeom>
            <a:avLst/>
            <a:gdLst/>
            <a:ahLst/>
            <a:cxnLst/>
            <a:rect l="l" t="t" r="r" b="b"/>
            <a:pathLst>
              <a:path w="4564775" h="2361916">
                <a:moveTo>
                  <a:pt x="0" y="0"/>
                </a:moveTo>
                <a:lnTo>
                  <a:pt x="4564775" y="0"/>
                </a:lnTo>
                <a:lnTo>
                  <a:pt x="4564775" y="2361917"/>
                </a:lnTo>
                <a:lnTo>
                  <a:pt x="0" y="2361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65" b="-126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460959" y="1795665"/>
            <a:ext cx="7606938" cy="236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 model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value: mean-imputation way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Outliers: Listwise Deletion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scaling: </a:t>
            </a: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60959" y="5430138"/>
            <a:ext cx="7606938" cy="236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2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value: mean-imputation way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Outliers: Listwise Deletion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scaling: </a:t>
            </a:r>
            <a:r>
              <a:rPr lang="en-US" sz="25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Yes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89038" y="2916196"/>
            <a:ext cx="1223675" cy="425168"/>
            <a:chOff x="0" y="0"/>
            <a:chExt cx="1769110" cy="614680"/>
          </a:xfrm>
        </p:grpSpPr>
        <p:sp>
          <p:nvSpPr>
            <p:cNvPr id="11" name="Freeform 11"/>
            <p:cNvSpPr/>
            <p:nvPr/>
          </p:nvSpPr>
          <p:spPr>
            <a:xfrm>
              <a:off x="-22860" y="-11430"/>
              <a:ext cx="1812290" cy="640080"/>
            </a:xfrm>
            <a:custGeom>
              <a:avLst/>
              <a:gdLst/>
              <a:ahLst/>
              <a:cxnLst/>
              <a:rect l="l" t="t" r="r" b="b"/>
              <a:pathLst>
                <a:path w="1812290" h="640080">
                  <a:moveTo>
                    <a:pt x="73660" y="113030"/>
                  </a:moveTo>
                  <a:cubicBezTo>
                    <a:pt x="544830" y="107950"/>
                    <a:pt x="600710" y="92710"/>
                    <a:pt x="692150" y="87630"/>
                  </a:cubicBezTo>
                  <a:cubicBezTo>
                    <a:pt x="822960" y="80010"/>
                    <a:pt x="1035050" y="93980"/>
                    <a:pt x="1164590" y="87630"/>
                  </a:cubicBezTo>
                  <a:cubicBezTo>
                    <a:pt x="1254760" y="82550"/>
                    <a:pt x="1308100" y="67310"/>
                    <a:pt x="1393190" y="62230"/>
                  </a:cubicBezTo>
                  <a:cubicBezTo>
                    <a:pt x="1496060" y="57150"/>
                    <a:pt x="1678940" y="0"/>
                    <a:pt x="1741170" y="62230"/>
                  </a:cubicBezTo>
                  <a:cubicBezTo>
                    <a:pt x="1812290" y="133350"/>
                    <a:pt x="1809750" y="453390"/>
                    <a:pt x="1741170" y="519430"/>
                  </a:cubicBezTo>
                  <a:cubicBezTo>
                    <a:pt x="1682750" y="574040"/>
                    <a:pt x="1525270" y="496570"/>
                    <a:pt x="1424940" y="502920"/>
                  </a:cubicBezTo>
                  <a:cubicBezTo>
                    <a:pt x="1333500" y="506730"/>
                    <a:pt x="1264920" y="535940"/>
                    <a:pt x="1164590" y="544830"/>
                  </a:cubicBezTo>
                  <a:cubicBezTo>
                    <a:pt x="1029970" y="554990"/>
                    <a:pt x="817880" y="537210"/>
                    <a:pt x="688340" y="544830"/>
                  </a:cubicBezTo>
                  <a:cubicBezTo>
                    <a:pt x="596900" y="549910"/>
                    <a:pt x="543560" y="563880"/>
                    <a:pt x="457200" y="570230"/>
                  </a:cubicBezTo>
                  <a:cubicBezTo>
                    <a:pt x="345440" y="576580"/>
                    <a:pt x="140970" y="640080"/>
                    <a:pt x="73660" y="574040"/>
                  </a:cubicBezTo>
                  <a:cubicBezTo>
                    <a:pt x="0" y="501650"/>
                    <a:pt x="73660" y="113030"/>
                    <a:pt x="73660" y="11303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56228" y="3282508"/>
            <a:ext cx="804656" cy="407599"/>
            <a:chOff x="0" y="0"/>
            <a:chExt cx="1163320" cy="589280"/>
          </a:xfrm>
        </p:grpSpPr>
        <p:sp>
          <p:nvSpPr>
            <p:cNvPr id="13" name="Freeform 13"/>
            <p:cNvSpPr/>
            <p:nvPr/>
          </p:nvSpPr>
          <p:spPr>
            <a:xfrm>
              <a:off x="-33020" y="17780"/>
              <a:ext cx="1201420" cy="621030"/>
            </a:xfrm>
            <a:custGeom>
              <a:avLst/>
              <a:gdLst/>
              <a:ahLst/>
              <a:cxnLst/>
              <a:rect l="l" t="t" r="r" b="b"/>
              <a:pathLst>
                <a:path w="1201420" h="621030">
                  <a:moveTo>
                    <a:pt x="83820" y="58420"/>
                  </a:moveTo>
                  <a:cubicBezTo>
                    <a:pt x="844550" y="53340"/>
                    <a:pt x="910590" y="36830"/>
                    <a:pt x="981710" y="33020"/>
                  </a:cubicBezTo>
                  <a:cubicBezTo>
                    <a:pt x="1040130" y="30480"/>
                    <a:pt x="1109980" y="0"/>
                    <a:pt x="1144270" y="33020"/>
                  </a:cubicBezTo>
                  <a:cubicBezTo>
                    <a:pt x="1201420" y="90170"/>
                    <a:pt x="1201420" y="434340"/>
                    <a:pt x="1144270" y="490220"/>
                  </a:cubicBezTo>
                  <a:cubicBezTo>
                    <a:pt x="1109980" y="524510"/>
                    <a:pt x="1040130" y="487680"/>
                    <a:pt x="981710" y="490220"/>
                  </a:cubicBezTo>
                  <a:cubicBezTo>
                    <a:pt x="910590" y="494030"/>
                    <a:pt x="844550" y="510540"/>
                    <a:pt x="746760" y="515620"/>
                  </a:cubicBezTo>
                  <a:cubicBezTo>
                    <a:pt x="581660" y="525780"/>
                    <a:pt x="184150" y="621030"/>
                    <a:pt x="83820" y="520700"/>
                  </a:cubicBezTo>
                  <a:cubicBezTo>
                    <a:pt x="0" y="436880"/>
                    <a:pt x="83820" y="58420"/>
                    <a:pt x="83820" y="5842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28692" y="6563212"/>
            <a:ext cx="1259529" cy="412960"/>
            <a:chOff x="0" y="0"/>
            <a:chExt cx="1781810" cy="584200"/>
          </a:xfrm>
        </p:grpSpPr>
        <p:sp>
          <p:nvSpPr>
            <p:cNvPr id="15" name="Freeform 15"/>
            <p:cNvSpPr/>
            <p:nvPr/>
          </p:nvSpPr>
          <p:spPr>
            <a:xfrm>
              <a:off x="-25400" y="12700"/>
              <a:ext cx="1762760" cy="593090"/>
            </a:xfrm>
            <a:custGeom>
              <a:avLst/>
              <a:gdLst/>
              <a:ahLst/>
              <a:cxnLst/>
              <a:rect l="l" t="t" r="r" b="b"/>
              <a:pathLst>
                <a:path w="1762760" h="593090">
                  <a:moveTo>
                    <a:pt x="102870" y="39370"/>
                  </a:moveTo>
                  <a:cubicBezTo>
                    <a:pt x="883920" y="67310"/>
                    <a:pt x="1233170" y="73660"/>
                    <a:pt x="1409700" y="63500"/>
                  </a:cubicBezTo>
                  <a:cubicBezTo>
                    <a:pt x="1504950" y="58420"/>
                    <a:pt x="1584960" y="0"/>
                    <a:pt x="1629410" y="38100"/>
                  </a:cubicBezTo>
                  <a:cubicBezTo>
                    <a:pt x="1691640" y="93980"/>
                    <a:pt x="1590040" y="478790"/>
                    <a:pt x="1631950" y="495300"/>
                  </a:cubicBezTo>
                  <a:cubicBezTo>
                    <a:pt x="1657350" y="506730"/>
                    <a:pt x="1762760" y="383540"/>
                    <a:pt x="1755140" y="372110"/>
                  </a:cubicBezTo>
                  <a:cubicBezTo>
                    <a:pt x="1744980" y="356870"/>
                    <a:pt x="1550670" y="492760"/>
                    <a:pt x="1409700" y="520700"/>
                  </a:cubicBezTo>
                  <a:cubicBezTo>
                    <a:pt x="1207770" y="562610"/>
                    <a:pt x="878840" y="523240"/>
                    <a:pt x="642620" y="519430"/>
                  </a:cubicBezTo>
                  <a:cubicBezTo>
                    <a:pt x="439420" y="515620"/>
                    <a:pt x="160020" y="593090"/>
                    <a:pt x="76200" y="500380"/>
                  </a:cubicBezTo>
                  <a:cubicBezTo>
                    <a:pt x="0" y="416560"/>
                    <a:pt x="102870" y="39370"/>
                    <a:pt x="102870" y="3937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41105" y="6920512"/>
            <a:ext cx="1232596" cy="416551"/>
            <a:chOff x="0" y="0"/>
            <a:chExt cx="1743710" cy="589280"/>
          </a:xfrm>
        </p:grpSpPr>
        <p:sp>
          <p:nvSpPr>
            <p:cNvPr id="17" name="Freeform 17"/>
            <p:cNvSpPr/>
            <p:nvPr/>
          </p:nvSpPr>
          <p:spPr>
            <a:xfrm>
              <a:off x="-31750" y="-83820"/>
              <a:ext cx="1816100" cy="726440"/>
            </a:xfrm>
            <a:custGeom>
              <a:avLst/>
              <a:gdLst/>
              <a:ahLst/>
              <a:cxnLst/>
              <a:rect l="l" t="t" r="r" b="b"/>
              <a:pathLst>
                <a:path w="1816100" h="726440">
                  <a:moveTo>
                    <a:pt x="82550" y="160020"/>
                  </a:moveTo>
                  <a:cubicBezTo>
                    <a:pt x="1016000" y="134620"/>
                    <a:pt x="1590040" y="0"/>
                    <a:pt x="1724660" y="134620"/>
                  </a:cubicBezTo>
                  <a:cubicBezTo>
                    <a:pt x="1816100" y="226060"/>
                    <a:pt x="1816100" y="500380"/>
                    <a:pt x="1724660" y="591820"/>
                  </a:cubicBezTo>
                  <a:cubicBezTo>
                    <a:pt x="1591310" y="726440"/>
                    <a:pt x="1028700" y="590550"/>
                    <a:pt x="734060" y="596900"/>
                  </a:cubicBezTo>
                  <a:cubicBezTo>
                    <a:pt x="494030" y="601980"/>
                    <a:pt x="181610" y="717550"/>
                    <a:pt x="82550" y="622300"/>
                  </a:cubicBezTo>
                  <a:cubicBezTo>
                    <a:pt x="0" y="542290"/>
                    <a:pt x="82550" y="160020"/>
                    <a:pt x="82550" y="16002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8488220" y="6563212"/>
            <a:ext cx="241493" cy="289661"/>
            <a:chOff x="0" y="0"/>
            <a:chExt cx="677637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7637" cy="812800"/>
            </a:xfrm>
            <a:custGeom>
              <a:avLst/>
              <a:gdLst/>
              <a:ahLst/>
              <a:cxnLst/>
              <a:rect l="l" t="t" r="r" b="b"/>
              <a:pathLst>
                <a:path w="677637" h="812800">
                  <a:moveTo>
                    <a:pt x="33881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74437" y="0"/>
                  </a:lnTo>
                  <a:lnTo>
                    <a:pt x="474437" y="406400"/>
                  </a:lnTo>
                  <a:lnTo>
                    <a:pt x="677637" y="406400"/>
                  </a:lnTo>
                  <a:lnTo>
                    <a:pt x="338818" y="8128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3200" y="-57150"/>
              <a:ext cx="271237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8795696" y="6976172"/>
            <a:ext cx="241493" cy="289661"/>
            <a:chOff x="0" y="0"/>
            <a:chExt cx="677637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7637" cy="812800"/>
            </a:xfrm>
            <a:custGeom>
              <a:avLst/>
              <a:gdLst/>
              <a:ahLst/>
              <a:cxnLst/>
              <a:rect l="l" t="t" r="r" b="b"/>
              <a:pathLst>
                <a:path w="677637" h="812800">
                  <a:moveTo>
                    <a:pt x="33881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74437" y="0"/>
                  </a:lnTo>
                  <a:lnTo>
                    <a:pt x="474437" y="406400"/>
                  </a:lnTo>
                  <a:lnTo>
                    <a:pt x="677637" y="406400"/>
                  </a:lnTo>
                  <a:lnTo>
                    <a:pt x="338818" y="8128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3200" y="-57150"/>
              <a:ext cx="271237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9833420" y="6243190"/>
            <a:ext cx="241493" cy="289661"/>
            <a:chOff x="0" y="0"/>
            <a:chExt cx="677637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77637" cy="812800"/>
            </a:xfrm>
            <a:custGeom>
              <a:avLst/>
              <a:gdLst/>
              <a:ahLst/>
              <a:cxnLst/>
              <a:rect l="l" t="t" r="r" b="b"/>
              <a:pathLst>
                <a:path w="677637" h="812800">
                  <a:moveTo>
                    <a:pt x="33881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74437" y="0"/>
                  </a:lnTo>
                  <a:lnTo>
                    <a:pt x="474437" y="406400"/>
                  </a:lnTo>
                  <a:lnTo>
                    <a:pt x="677637" y="406400"/>
                  </a:lnTo>
                  <a:lnTo>
                    <a:pt x="338818" y="8128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3200" y="-57150"/>
              <a:ext cx="271237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88929" y="5362581"/>
            <a:ext cx="4500034" cy="2315181"/>
          </a:xfrm>
          <a:custGeom>
            <a:avLst/>
            <a:gdLst/>
            <a:ahLst/>
            <a:cxnLst/>
            <a:rect l="l" t="t" r="r" b="b"/>
            <a:pathLst>
              <a:path w="4500034" h="2315181">
                <a:moveTo>
                  <a:pt x="0" y="0"/>
                </a:moveTo>
                <a:lnTo>
                  <a:pt x="4500033" y="0"/>
                </a:lnTo>
                <a:lnTo>
                  <a:pt x="4500033" y="2315181"/>
                </a:lnTo>
                <a:lnTo>
                  <a:pt x="0" y="231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28" b="-4091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749737" flipH="1" flipV="1">
            <a:off x="2997807" y="8041557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4594148" cy="10287000"/>
            <a:chOff x="0" y="0"/>
            <a:chExt cx="612553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8019" t="3661" r="28955"/>
            <a:stretch>
              <a:fillRect/>
            </a:stretch>
          </p:blipFill>
          <p:spPr>
            <a:xfrm>
              <a:off x="0" y="0"/>
              <a:ext cx="6125530" cy="137160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9002839">
            <a:off x="12735395" y="-2907320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0" y="0"/>
                </a:moveTo>
                <a:lnTo>
                  <a:pt x="8454390" y="0"/>
                </a:lnTo>
                <a:lnTo>
                  <a:pt x="8454390" y="5093770"/>
                </a:lnTo>
                <a:lnTo>
                  <a:pt x="0" y="509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88929" y="1681015"/>
            <a:ext cx="4529673" cy="2403066"/>
          </a:xfrm>
          <a:custGeom>
            <a:avLst/>
            <a:gdLst/>
            <a:ahLst/>
            <a:cxnLst/>
            <a:rect l="l" t="t" r="r" b="b"/>
            <a:pathLst>
              <a:path w="4529673" h="2403066">
                <a:moveTo>
                  <a:pt x="0" y="0"/>
                </a:moveTo>
                <a:lnTo>
                  <a:pt x="4529673" y="0"/>
                </a:lnTo>
                <a:lnTo>
                  <a:pt x="4529673" y="2403066"/>
                </a:lnTo>
                <a:lnTo>
                  <a:pt x="0" y="2403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251382" y="2893695"/>
            <a:ext cx="1174432" cy="441960"/>
            <a:chOff x="0" y="0"/>
            <a:chExt cx="1565910" cy="589280"/>
          </a:xfrm>
        </p:grpSpPr>
        <p:sp>
          <p:nvSpPr>
            <p:cNvPr id="9" name="Freeform 9"/>
            <p:cNvSpPr/>
            <p:nvPr/>
          </p:nvSpPr>
          <p:spPr>
            <a:xfrm>
              <a:off x="46990" y="-43180"/>
              <a:ext cx="1549400" cy="603250"/>
            </a:xfrm>
            <a:custGeom>
              <a:avLst/>
              <a:gdLst/>
              <a:ahLst/>
              <a:cxnLst/>
              <a:rect l="l" t="t" r="r" b="b"/>
              <a:pathLst>
                <a:path w="1549400" h="603250">
                  <a:moveTo>
                    <a:pt x="1466850" y="556260"/>
                  </a:moveTo>
                  <a:cubicBezTo>
                    <a:pt x="849630" y="585470"/>
                    <a:pt x="535940" y="603250"/>
                    <a:pt x="342900" y="581660"/>
                  </a:cubicBezTo>
                  <a:cubicBezTo>
                    <a:pt x="208280" y="566420"/>
                    <a:pt x="10160" y="486410"/>
                    <a:pt x="3810" y="501650"/>
                  </a:cubicBezTo>
                  <a:cubicBezTo>
                    <a:pt x="0" y="508000"/>
                    <a:pt x="59690" y="565150"/>
                    <a:pt x="77470" y="556260"/>
                  </a:cubicBezTo>
                  <a:cubicBezTo>
                    <a:pt x="114300" y="537210"/>
                    <a:pt x="11430" y="158750"/>
                    <a:pt x="77470" y="99060"/>
                  </a:cubicBezTo>
                  <a:cubicBezTo>
                    <a:pt x="127000" y="53340"/>
                    <a:pt x="241300" y="119380"/>
                    <a:pt x="342900" y="124460"/>
                  </a:cubicBezTo>
                  <a:cubicBezTo>
                    <a:pt x="478790" y="130810"/>
                    <a:pt x="651510" y="128270"/>
                    <a:pt x="822960" y="124460"/>
                  </a:cubicBezTo>
                  <a:cubicBezTo>
                    <a:pt x="1021080" y="119380"/>
                    <a:pt x="1367790" y="0"/>
                    <a:pt x="1466850" y="93980"/>
                  </a:cubicBezTo>
                  <a:cubicBezTo>
                    <a:pt x="1549400" y="173990"/>
                    <a:pt x="1466850" y="556260"/>
                    <a:pt x="1466850" y="55626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88530" y="6459500"/>
            <a:ext cx="1137285" cy="438150"/>
            <a:chOff x="0" y="0"/>
            <a:chExt cx="1516380" cy="584200"/>
          </a:xfrm>
        </p:grpSpPr>
        <p:sp>
          <p:nvSpPr>
            <p:cNvPr id="11" name="Freeform 11"/>
            <p:cNvSpPr/>
            <p:nvPr/>
          </p:nvSpPr>
          <p:spPr>
            <a:xfrm>
              <a:off x="-10160" y="-59690"/>
              <a:ext cx="1567180" cy="599440"/>
            </a:xfrm>
            <a:custGeom>
              <a:avLst/>
              <a:gdLst/>
              <a:ahLst/>
              <a:cxnLst/>
              <a:rect l="l" t="t" r="r" b="b"/>
              <a:pathLst>
                <a:path w="1567180" h="599440">
                  <a:moveTo>
                    <a:pt x="1475740" y="593090"/>
                  </a:moveTo>
                  <a:cubicBezTo>
                    <a:pt x="392430" y="579120"/>
                    <a:pt x="335280" y="529590"/>
                    <a:pt x="257810" y="527050"/>
                  </a:cubicBezTo>
                  <a:cubicBezTo>
                    <a:pt x="189230" y="524510"/>
                    <a:pt x="100330" y="599440"/>
                    <a:pt x="60960" y="567690"/>
                  </a:cubicBezTo>
                  <a:cubicBezTo>
                    <a:pt x="1270" y="519430"/>
                    <a:pt x="0" y="172720"/>
                    <a:pt x="60960" y="110490"/>
                  </a:cubicBezTo>
                  <a:cubicBezTo>
                    <a:pt x="102870" y="68580"/>
                    <a:pt x="199390" y="106680"/>
                    <a:pt x="270510" y="110490"/>
                  </a:cubicBezTo>
                  <a:cubicBezTo>
                    <a:pt x="346710" y="114300"/>
                    <a:pt x="398780" y="130810"/>
                    <a:pt x="502920" y="135890"/>
                  </a:cubicBezTo>
                  <a:cubicBezTo>
                    <a:pt x="715010" y="147320"/>
                    <a:pt x="1343660" y="0"/>
                    <a:pt x="1475740" y="132080"/>
                  </a:cubicBezTo>
                  <a:cubicBezTo>
                    <a:pt x="1567180" y="222250"/>
                    <a:pt x="1475740" y="593090"/>
                    <a:pt x="1475740" y="59309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9296400" y="4800604"/>
            <a:ext cx="796803" cy="942220"/>
          </a:xfrm>
          <a:custGeom>
            <a:avLst/>
            <a:gdLst/>
            <a:ahLst/>
            <a:cxnLst/>
            <a:rect l="l" t="t" r="r" b="b"/>
            <a:pathLst>
              <a:path w="796803" h="942220">
                <a:moveTo>
                  <a:pt x="0" y="0"/>
                </a:moveTo>
                <a:lnTo>
                  <a:pt x="796803" y="0"/>
                </a:lnTo>
                <a:lnTo>
                  <a:pt x="796803" y="942219"/>
                </a:lnTo>
                <a:lnTo>
                  <a:pt x="0" y="942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442015" y="1595290"/>
            <a:ext cx="7606938" cy="236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2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value: </a:t>
            </a: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mean-imputation way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Outliers: Listwise Deletion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scaling: Yes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2566" y="5243139"/>
            <a:ext cx="7796387" cy="236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3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Missing value: </a:t>
            </a:r>
            <a:r>
              <a:rPr lang="en-US" sz="25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Regression-imputation way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Outliers: Listwise Deletion</a:t>
            </a:r>
          </a:p>
          <a:p>
            <a:pPr marL="561339" lvl="1" indent="-280669" algn="l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scaling: Yes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8545170" y="6533744"/>
            <a:ext cx="241493" cy="289661"/>
            <a:chOff x="0" y="0"/>
            <a:chExt cx="677637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7637" cy="812800"/>
            </a:xfrm>
            <a:custGeom>
              <a:avLst/>
              <a:gdLst/>
              <a:ahLst/>
              <a:cxnLst/>
              <a:rect l="l" t="t" r="r" b="b"/>
              <a:pathLst>
                <a:path w="677637" h="812800">
                  <a:moveTo>
                    <a:pt x="33881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74437" y="0"/>
                  </a:lnTo>
                  <a:lnTo>
                    <a:pt x="474437" y="406400"/>
                  </a:lnTo>
                  <a:lnTo>
                    <a:pt x="677637" y="406400"/>
                  </a:lnTo>
                  <a:lnTo>
                    <a:pt x="338818" y="8128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57150"/>
              <a:ext cx="271237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93059" flipH="1">
            <a:off x="-2818418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0"/>
                </a:moveTo>
                <a:lnTo>
                  <a:pt x="0" y="0"/>
                </a:lnTo>
                <a:lnTo>
                  <a:pt x="0" y="5093769"/>
                </a:lnTo>
                <a:lnTo>
                  <a:pt x="8454389" y="5093769"/>
                </a:lnTo>
                <a:lnTo>
                  <a:pt x="84543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919746" flipH="1" flipV="1">
            <a:off x="12659225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61675" y="3770304"/>
            <a:ext cx="6347222" cy="3637046"/>
          </a:xfrm>
          <a:custGeom>
            <a:avLst/>
            <a:gdLst/>
            <a:ahLst/>
            <a:cxnLst/>
            <a:rect l="l" t="t" r="r" b="b"/>
            <a:pathLst>
              <a:path w="6347222" h="3637046">
                <a:moveTo>
                  <a:pt x="0" y="0"/>
                </a:moveTo>
                <a:lnTo>
                  <a:pt x="6347221" y="0"/>
                </a:lnTo>
                <a:lnTo>
                  <a:pt x="6347221" y="3637046"/>
                </a:lnTo>
                <a:lnTo>
                  <a:pt x="0" y="3637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5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63398" y="1557939"/>
            <a:ext cx="6124837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relationships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56693" y="2739221"/>
            <a:ext cx="10359376" cy="618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6"/>
              </a:lnSpc>
            </a:pPr>
            <a:endParaRPr/>
          </a:p>
          <a:p>
            <a:pPr marL="477287" lvl="1" indent="-238643" algn="l">
              <a:lnSpc>
                <a:spcPts val="5526"/>
              </a:lnSpc>
              <a:buFont typeface="Arial"/>
              <a:buChar char="•"/>
            </a:pP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Older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customers are </a:t>
            </a:r>
            <a:r>
              <a:rPr lang="en-US" sz="221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more 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likely to churn </a:t>
            </a:r>
          </a:p>
          <a:p>
            <a:pPr marL="477287" lvl="1" indent="-238643" algn="l">
              <a:lnSpc>
                <a:spcPts val="5526"/>
              </a:lnSpc>
              <a:buFont typeface="Arial"/>
              <a:buChar char="•"/>
            </a:pP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Female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customers are </a:t>
            </a:r>
            <a:r>
              <a:rPr lang="en-US" sz="221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more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likely to churn. </a:t>
            </a:r>
          </a:p>
          <a:p>
            <a:pPr marL="477287" lvl="1" indent="-238643" algn="l">
              <a:lnSpc>
                <a:spcPts val="5526"/>
              </a:lnSpc>
              <a:buFont typeface="Arial"/>
              <a:buChar char="•"/>
            </a:pP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Active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members are </a:t>
            </a:r>
            <a:r>
              <a:rPr lang="en-US" sz="221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less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likely to churn</a:t>
            </a:r>
          </a:p>
          <a:p>
            <a:pPr marL="477287" lvl="1" indent="-238643" algn="l">
              <a:lnSpc>
                <a:spcPts val="5526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Customers from </a:t>
            </a: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France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Spain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are </a:t>
            </a:r>
            <a:r>
              <a:rPr lang="en-US" sz="221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less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likely to churn </a:t>
            </a:r>
          </a:p>
          <a:p>
            <a:pPr marL="477287" lvl="1" indent="-238643" algn="l">
              <a:lnSpc>
                <a:spcPts val="5526"/>
              </a:lnSpc>
              <a:buFont typeface="Arial"/>
              <a:buChar char="•"/>
            </a:pP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balance and salary 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slightly </a:t>
            </a:r>
            <a:r>
              <a:rPr lang="en-US" sz="221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 the likelihood 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churning</a:t>
            </a:r>
          </a:p>
          <a:p>
            <a:pPr marL="477287" lvl="1" indent="-238643" algn="l">
              <a:lnSpc>
                <a:spcPts val="5526"/>
              </a:lnSpc>
              <a:buFont typeface="Arial"/>
              <a:buChar char="•"/>
            </a:pPr>
            <a:r>
              <a:rPr lang="en-US" sz="22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credit scores and holding more products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are linked to </a:t>
            </a:r>
            <a:r>
              <a:rPr lang="en-US" sz="221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lower churn likelihood</a:t>
            </a:r>
            <a:r>
              <a:rPr lang="en-US" sz="22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5526"/>
              </a:lnSpc>
            </a:pPr>
            <a:endParaRPr lang="en-US" sz="221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57009" y="4402303"/>
            <a:ext cx="4525245" cy="383444"/>
            <a:chOff x="0" y="0"/>
            <a:chExt cx="7553960" cy="640080"/>
          </a:xfrm>
        </p:grpSpPr>
        <p:sp>
          <p:nvSpPr>
            <p:cNvPr id="14" name="Freeform 14"/>
            <p:cNvSpPr/>
            <p:nvPr/>
          </p:nvSpPr>
          <p:spPr>
            <a:xfrm>
              <a:off x="-46990" y="-25400"/>
              <a:ext cx="7626350" cy="782320"/>
            </a:xfrm>
            <a:custGeom>
              <a:avLst/>
              <a:gdLst/>
              <a:ahLst/>
              <a:cxnLst/>
              <a:rect l="l" t="t" r="r" b="b"/>
              <a:pathLst>
                <a:path w="7626350" h="782320">
                  <a:moveTo>
                    <a:pt x="7548880" y="537210"/>
                  </a:moveTo>
                  <a:cubicBezTo>
                    <a:pt x="6997700" y="542290"/>
                    <a:pt x="6957060" y="556260"/>
                    <a:pt x="6849110" y="562610"/>
                  </a:cubicBezTo>
                  <a:cubicBezTo>
                    <a:pt x="6633210" y="574040"/>
                    <a:pt x="6088380" y="551180"/>
                    <a:pt x="5875020" y="562610"/>
                  </a:cubicBezTo>
                  <a:cubicBezTo>
                    <a:pt x="5769610" y="567690"/>
                    <a:pt x="5765800" y="580390"/>
                    <a:pt x="5641340" y="588010"/>
                  </a:cubicBezTo>
                  <a:cubicBezTo>
                    <a:pt x="5129530" y="614680"/>
                    <a:pt x="2269490" y="562610"/>
                    <a:pt x="1742440" y="588010"/>
                  </a:cubicBezTo>
                  <a:cubicBezTo>
                    <a:pt x="1607820" y="594360"/>
                    <a:pt x="1607820" y="607060"/>
                    <a:pt x="1489710" y="612140"/>
                  </a:cubicBezTo>
                  <a:cubicBezTo>
                    <a:pt x="1212850" y="626110"/>
                    <a:pt x="266700" y="782320"/>
                    <a:pt x="97790" y="613410"/>
                  </a:cubicBezTo>
                  <a:cubicBezTo>
                    <a:pt x="0" y="516890"/>
                    <a:pt x="5080" y="248920"/>
                    <a:pt x="97790" y="156210"/>
                  </a:cubicBezTo>
                  <a:cubicBezTo>
                    <a:pt x="240030" y="12700"/>
                    <a:pt x="951230" y="146050"/>
                    <a:pt x="1187450" y="156210"/>
                  </a:cubicBezTo>
                  <a:cubicBezTo>
                    <a:pt x="1301750" y="161290"/>
                    <a:pt x="1352550" y="180340"/>
                    <a:pt x="1440180" y="176530"/>
                  </a:cubicBezTo>
                  <a:cubicBezTo>
                    <a:pt x="1536700" y="173990"/>
                    <a:pt x="1584960" y="142240"/>
                    <a:pt x="1742440" y="130810"/>
                  </a:cubicBezTo>
                  <a:cubicBezTo>
                    <a:pt x="2288540" y="88900"/>
                    <a:pt x="4931410" y="116840"/>
                    <a:pt x="5420360" y="130810"/>
                  </a:cubicBezTo>
                  <a:cubicBezTo>
                    <a:pt x="5542281" y="134620"/>
                    <a:pt x="5572760" y="147320"/>
                    <a:pt x="5648960" y="143510"/>
                  </a:cubicBezTo>
                  <a:cubicBezTo>
                    <a:pt x="5723890" y="139700"/>
                    <a:pt x="5772150" y="114300"/>
                    <a:pt x="5875020" y="105410"/>
                  </a:cubicBezTo>
                  <a:cubicBezTo>
                    <a:pt x="6084570" y="87630"/>
                    <a:pt x="6628130" y="115570"/>
                    <a:pt x="6844030" y="105410"/>
                  </a:cubicBezTo>
                  <a:cubicBezTo>
                    <a:pt x="6953251" y="99060"/>
                    <a:pt x="6996430" y="85090"/>
                    <a:pt x="7090410" y="80010"/>
                  </a:cubicBezTo>
                  <a:cubicBezTo>
                    <a:pt x="7219951" y="73660"/>
                    <a:pt x="7472680" y="0"/>
                    <a:pt x="7548880" y="76200"/>
                  </a:cubicBezTo>
                  <a:cubicBezTo>
                    <a:pt x="7626351" y="151130"/>
                    <a:pt x="7548880" y="537210"/>
                    <a:pt x="7548880" y="53721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2760" y="7022501"/>
            <a:ext cx="5440488" cy="410833"/>
            <a:chOff x="0" y="0"/>
            <a:chExt cx="9081770" cy="685800"/>
          </a:xfrm>
        </p:grpSpPr>
        <p:sp>
          <p:nvSpPr>
            <p:cNvPr id="16" name="Freeform 16"/>
            <p:cNvSpPr/>
            <p:nvPr/>
          </p:nvSpPr>
          <p:spPr>
            <a:xfrm>
              <a:off x="-29210" y="3810"/>
              <a:ext cx="9135110" cy="640080"/>
            </a:xfrm>
            <a:custGeom>
              <a:avLst/>
              <a:gdLst/>
              <a:ahLst/>
              <a:cxnLst/>
              <a:rect l="l" t="t" r="r" b="b"/>
              <a:pathLst>
                <a:path w="9135110" h="640080">
                  <a:moveTo>
                    <a:pt x="9034780" y="554990"/>
                  </a:moveTo>
                  <a:cubicBezTo>
                    <a:pt x="8381999" y="505460"/>
                    <a:pt x="8314690" y="501650"/>
                    <a:pt x="8228330" y="504190"/>
                  </a:cubicBezTo>
                  <a:cubicBezTo>
                    <a:pt x="8139430" y="506730"/>
                    <a:pt x="8047990" y="523240"/>
                    <a:pt x="7959090" y="527050"/>
                  </a:cubicBezTo>
                  <a:cubicBezTo>
                    <a:pt x="7873999" y="530860"/>
                    <a:pt x="7814310" y="523240"/>
                    <a:pt x="7707630" y="528320"/>
                  </a:cubicBezTo>
                  <a:cubicBezTo>
                    <a:pt x="7520940" y="537210"/>
                    <a:pt x="7208520" y="584200"/>
                    <a:pt x="6936740" y="596900"/>
                  </a:cubicBezTo>
                  <a:cubicBezTo>
                    <a:pt x="6629399" y="612140"/>
                    <a:pt x="6176010" y="593090"/>
                    <a:pt x="5958840" y="605790"/>
                  </a:cubicBezTo>
                  <a:cubicBezTo>
                    <a:pt x="5849620" y="610870"/>
                    <a:pt x="5796280" y="626110"/>
                    <a:pt x="5712460" y="629920"/>
                  </a:cubicBezTo>
                  <a:cubicBezTo>
                    <a:pt x="5624830" y="635000"/>
                    <a:pt x="5544820" y="629920"/>
                    <a:pt x="5441950" y="631190"/>
                  </a:cubicBezTo>
                  <a:cubicBezTo>
                    <a:pt x="5304790" y="631190"/>
                    <a:pt x="5102860" y="640080"/>
                    <a:pt x="4958080" y="631190"/>
                  </a:cubicBezTo>
                  <a:cubicBezTo>
                    <a:pt x="4839970" y="622300"/>
                    <a:pt x="4753610" y="595630"/>
                    <a:pt x="4635500" y="586740"/>
                  </a:cubicBezTo>
                  <a:cubicBezTo>
                    <a:pt x="4493260" y="576580"/>
                    <a:pt x="4339590" y="586740"/>
                    <a:pt x="4165600" y="580390"/>
                  </a:cubicBezTo>
                  <a:cubicBezTo>
                    <a:pt x="3948430" y="571500"/>
                    <a:pt x="3694430" y="538480"/>
                    <a:pt x="3432810" y="529590"/>
                  </a:cubicBezTo>
                  <a:cubicBezTo>
                    <a:pt x="3131820" y="519430"/>
                    <a:pt x="2760980" y="519430"/>
                    <a:pt x="2458720" y="529590"/>
                  </a:cubicBezTo>
                  <a:cubicBezTo>
                    <a:pt x="2194560" y="538480"/>
                    <a:pt x="1964690" y="571500"/>
                    <a:pt x="1715770" y="580390"/>
                  </a:cubicBezTo>
                  <a:cubicBezTo>
                    <a:pt x="1464310" y="588010"/>
                    <a:pt x="1154430" y="593090"/>
                    <a:pt x="953770" y="580390"/>
                  </a:cubicBezTo>
                  <a:cubicBezTo>
                    <a:pt x="821690" y="571500"/>
                    <a:pt x="749300" y="544830"/>
                    <a:pt x="626110" y="539750"/>
                  </a:cubicBezTo>
                  <a:cubicBezTo>
                    <a:pt x="467360" y="532130"/>
                    <a:pt x="166370" y="638810"/>
                    <a:pt x="80010" y="554990"/>
                  </a:cubicBezTo>
                  <a:cubicBezTo>
                    <a:pt x="0" y="477520"/>
                    <a:pt x="5080" y="171450"/>
                    <a:pt x="80010" y="97790"/>
                  </a:cubicBezTo>
                  <a:cubicBezTo>
                    <a:pt x="149860" y="26670"/>
                    <a:pt x="350520" y="93980"/>
                    <a:pt x="491490" y="97790"/>
                  </a:cubicBezTo>
                  <a:cubicBezTo>
                    <a:pt x="641350" y="101600"/>
                    <a:pt x="781050" y="118110"/>
                    <a:pt x="953770" y="123190"/>
                  </a:cubicBezTo>
                  <a:cubicBezTo>
                    <a:pt x="1176020" y="128270"/>
                    <a:pt x="1455420" y="130810"/>
                    <a:pt x="1715770" y="123190"/>
                  </a:cubicBezTo>
                  <a:cubicBezTo>
                    <a:pt x="1987550" y="114300"/>
                    <a:pt x="2259330" y="81280"/>
                    <a:pt x="2551430" y="72390"/>
                  </a:cubicBezTo>
                  <a:cubicBezTo>
                    <a:pt x="2874010" y="62230"/>
                    <a:pt x="3348990" y="62230"/>
                    <a:pt x="3567430" y="73660"/>
                  </a:cubicBezTo>
                  <a:cubicBezTo>
                    <a:pt x="3672840" y="78740"/>
                    <a:pt x="3700780" y="90170"/>
                    <a:pt x="3799840" y="97790"/>
                  </a:cubicBezTo>
                  <a:cubicBezTo>
                    <a:pt x="3976370" y="110490"/>
                    <a:pt x="4358640" y="111760"/>
                    <a:pt x="4541520" y="130810"/>
                  </a:cubicBezTo>
                  <a:cubicBezTo>
                    <a:pt x="4649470" y="142240"/>
                    <a:pt x="4683760" y="163830"/>
                    <a:pt x="4798060" y="173990"/>
                  </a:cubicBezTo>
                  <a:cubicBezTo>
                    <a:pt x="5017770" y="191770"/>
                    <a:pt x="5561330" y="184150"/>
                    <a:pt x="5775960" y="172720"/>
                  </a:cubicBezTo>
                  <a:cubicBezTo>
                    <a:pt x="5881370" y="167640"/>
                    <a:pt x="5910580" y="153670"/>
                    <a:pt x="6009640" y="148590"/>
                  </a:cubicBezTo>
                  <a:cubicBezTo>
                    <a:pt x="6184900" y="138430"/>
                    <a:pt x="6516370" y="158750"/>
                    <a:pt x="6731000" y="148590"/>
                  </a:cubicBezTo>
                  <a:cubicBezTo>
                    <a:pt x="6907530" y="138430"/>
                    <a:pt x="7070090" y="106680"/>
                    <a:pt x="7208520" y="99060"/>
                  </a:cubicBezTo>
                  <a:cubicBezTo>
                    <a:pt x="7313930" y="92710"/>
                    <a:pt x="7400290" y="101600"/>
                    <a:pt x="7489190" y="97790"/>
                  </a:cubicBezTo>
                  <a:cubicBezTo>
                    <a:pt x="7573010" y="92710"/>
                    <a:pt x="7650480" y="76200"/>
                    <a:pt x="7731760" y="72390"/>
                  </a:cubicBezTo>
                  <a:cubicBezTo>
                    <a:pt x="7814310" y="67310"/>
                    <a:pt x="7894320" y="74930"/>
                    <a:pt x="7981950" y="71120"/>
                  </a:cubicBezTo>
                  <a:cubicBezTo>
                    <a:pt x="8078470" y="67310"/>
                    <a:pt x="8191500" y="49530"/>
                    <a:pt x="8286750" y="46990"/>
                  </a:cubicBezTo>
                  <a:cubicBezTo>
                    <a:pt x="8369300" y="45720"/>
                    <a:pt x="8425180" y="49530"/>
                    <a:pt x="8517890" y="54610"/>
                  </a:cubicBezTo>
                  <a:cubicBezTo>
                    <a:pt x="8661400" y="60960"/>
                    <a:pt x="8977630" y="0"/>
                    <a:pt x="9060180" y="93980"/>
                  </a:cubicBezTo>
                  <a:cubicBezTo>
                    <a:pt x="9135110" y="179070"/>
                    <a:pt x="9034780" y="554990"/>
                    <a:pt x="9034780" y="55499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6680" y="5842499"/>
            <a:ext cx="6068910" cy="456481"/>
            <a:chOff x="0" y="0"/>
            <a:chExt cx="10130790" cy="762000"/>
          </a:xfrm>
        </p:grpSpPr>
        <p:sp>
          <p:nvSpPr>
            <p:cNvPr id="18" name="Freeform 18"/>
            <p:cNvSpPr/>
            <p:nvPr/>
          </p:nvSpPr>
          <p:spPr>
            <a:xfrm>
              <a:off x="-13970" y="-7620"/>
              <a:ext cx="10177780" cy="753110"/>
            </a:xfrm>
            <a:custGeom>
              <a:avLst/>
              <a:gdLst/>
              <a:ahLst/>
              <a:cxnLst/>
              <a:rect l="l" t="t" r="r" b="b"/>
              <a:pathLst>
                <a:path w="10177780" h="753110">
                  <a:moveTo>
                    <a:pt x="10093960" y="565150"/>
                  </a:moveTo>
                  <a:cubicBezTo>
                    <a:pt x="9296400" y="560070"/>
                    <a:pt x="9241790" y="546100"/>
                    <a:pt x="9163050" y="541020"/>
                  </a:cubicBezTo>
                  <a:cubicBezTo>
                    <a:pt x="9081770" y="537210"/>
                    <a:pt x="8997950" y="537210"/>
                    <a:pt x="8914130" y="541020"/>
                  </a:cubicBezTo>
                  <a:cubicBezTo>
                    <a:pt x="8825230" y="543560"/>
                    <a:pt x="8737600" y="562610"/>
                    <a:pt x="8644890" y="562610"/>
                  </a:cubicBezTo>
                  <a:cubicBezTo>
                    <a:pt x="8548370" y="563880"/>
                    <a:pt x="8459470" y="546100"/>
                    <a:pt x="8347710" y="542290"/>
                  </a:cubicBezTo>
                  <a:cubicBezTo>
                    <a:pt x="8204200" y="537210"/>
                    <a:pt x="8036560" y="541020"/>
                    <a:pt x="7857490" y="541020"/>
                  </a:cubicBezTo>
                  <a:cubicBezTo>
                    <a:pt x="7641590" y="539750"/>
                    <a:pt x="7319010" y="532130"/>
                    <a:pt x="7143750" y="541020"/>
                  </a:cubicBezTo>
                  <a:cubicBezTo>
                    <a:pt x="7042150" y="544830"/>
                    <a:pt x="6985000" y="558800"/>
                    <a:pt x="6903720" y="562610"/>
                  </a:cubicBezTo>
                  <a:cubicBezTo>
                    <a:pt x="6817360" y="567690"/>
                    <a:pt x="6750050" y="568960"/>
                    <a:pt x="6639560" y="565150"/>
                  </a:cubicBezTo>
                  <a:cubicBezTo>
                    <a:pt x="6456680" y="560070"/>
                    <a:pt x="6192520" y="528320"/>
                    <a:pt x="5906770" y="518160"/>
                  </a:cubicBezTo>
                  <a:cubicBezTo>
                    <a:pt x="5504180" y="504190"/>
                    <a:pt x="4823460" y="500380"/>
                    <a:pt x="4453890" y="515620"/>
                  </a:cubicBezTo>
                  <a:cubicBezTo>
                    <a:pt x="4225290" y="524510"/>
                    <a:pt x="4136390" y="544830"/>
                    <a:pt x="3898900" y="560070"/>
                  </a:cubicBezTo>
                  <a:cubicBezTo>
                    <a:pt x="3473450" y="586740"/>
                    <a:pt x="2541270" y="612140"/>
                    <a:pt x="2115820" y="641350"/>
                  </a:cubicBezTo>
                  <a:cubicBezTo>
                    <a:pt x="1879600" y="657860"/>
                    <a:pt x="1765300" y="684530"/>
                    <a:pt x="1562100" y="690880"/>
                  </a:cubicBezTo>
                  <a:cubicBezTo>
                    <a:pt x="1314450" y="698500"/>
                    <a:pt x="976630" y="657860"/>
                    <a:pt x="736600" y="666750"/>
                  </a:cubicBezTo>
                  <a:cubicBezTo>
                    <a:pt x="548640" y="673100"/>
                    <a:pt x="361950" y="711200"/>
                    <a:pt x="238760" y="717550"/>
                  </a:cubicBezTo>
                  <a:cubicBezTo>
                    <a:pt x="166370" y="721360"/>
                    <a:pt x="101600" y="753110"/>
                    <a:pt x="64770" y="717550"/>
                  </a:cubicBezTo>
                  <a:cubicBezTo>
                    <a:pt x="7620" y="659130"/>
                    <a:pt x="0" y="325120"/>
                    <a:pt x="64770" y="260350"/>
                  </a:cubicBezTo>
                  <a:cubicBezTo>
                    <a:pt x="115570" y="209550"/>
                    <a:pt x="227330" y="265430"/>
                    <a:pt x="330200" y="260350"/>
                  </a:cubicBezTo>
                  <a:cubicBezTo>
                    <a:pt x="471170" y="254000"/>
                    <a:pt x="652780" y="215900"/>
                    <a:pt x="836930" y="209550"/>
                  </a:cubicBezTo>
                  <a:cubicBezTo>
                    <a:pt x="1055370" y="201930"/>
                    <a:pt x="1341120" y="241300"/>
                    <a:pt x="1555750" y="233680"/>
                  </a:cubicBezTo>
                  <a:cubicBezTo>
                    <a:pt x="1731010" y="228600"/>
                    <a:pt x="1896110" y="190500"/>
                    <a:pt x="2033270" y="185420"/>
                  </a:cubicBezTo>
                  <a:cubicBezTo>
                    <a:pt x="2138680" y="182880"/>
                    <a:pt x="2219960" y="201930"/>
                    <a:pt x="2311400" y="196850"/>
                  </a:cubicBezTo>
                  <a:cubicBezTo>
                    <a:pt x="2399030" y="191770"/>
                    <a:pt x="2482850" y="165100"/>
                    <a:pt x="2567940" y="158750"/>
                  </a:cubicBezTo>
                  <a:cubicBezTo>
                    <a:pt x="2651760" y="152400"/>
                    <a:pt x="2736850" y="161290"/>
                    <a:pt x="2819400" y="157480"/>
                  </a:cubicBezTo>
                  <a:cubicBezTo>
                    <a:pt x="2899410" y="153670"/>
                    <a:pt x="2976880" y="134620"/>
                    <a:pt x="3054350" y="133350"/>
                  </a:cubicBezTo>
                  <a:cubicBezTo>
                    <a:pt x="3131820" y="133350"/>
                    <a:pt x="3204210" y="153670"/>
                    <a:pt x="3285490" y="151130"/>
                  </a:cubicBezTo>
                  <a:cubicBezTo>
                    <a:pt x="3376930" y="147320"/>
                    <a:pt x="3478530" y="115570"/>
                    <a:pt x="3573780" y="107950"/>
                  </a:cubicBezTo>
                  <a:cubicBezTo>
                    <a:pt x="3669030" y="101600"/>
                    <a:pt x="3747770" y="110490"/>
                    <a:pt x="3856990" y="105410"/>
                  </a:cubicBezTo>
                  <a:cubicBezTo>
                    <a:pt x="4006850" y="97790"/>
                    <a:pt x="4166870" y="67310"/>
                    <a:pt x="4389120" y="58420"/>
                  </a:cubicBezTo>
                  <a:cubicBezTo>
                    <a:pt x="4759960" y="41910"/>
                    <a:pt x="5461000" y="46990"/>
                    <a:pt x="5873750" y="59690"/>
                  </a:cubicBezTo>
                  <a:cubicBezTo>
                    <a:pt x="6170930" y="69850"/>
                    <a:pt x="6459220" y="102870"/>
                    <a:pt x="6639560" y="107950"/>
                  </a:cubicBezTo>
                  <a:cubicBezTo>
                    <a:pt x="6738620" y="111760"/>
                    <a:pt x="6791960" y="111760"/>
                    <a:pt x="6869430" y="106680"/>
                  </a:cubicBezTo>
                  <a:cubicBezTo>
                    <a:pt x="6949440" y="102870"/>
                    <a:pt x="7000240" y="88900"/>
                    <a:pt x="7112000" y="83820"/>
                  </a:cubicBezTo>
                  <a:cubicBezTo>
                    <a:pt x="7358380" y="71120"/>
                    <a:pt x="8040370" y="71120"/>
                    <a:pt x="8307070" y="85090"/>
                  </a:cubicBezTo>
                  <a:cubicBezTo>
                    <a:pt x="8441690" y="92710"/>
                    <a:pt x="8512810" y="119380"/>
                    <a:pt x="8609330" y="118110"/>
                  </a:cubicBezTo>
                  <a:cubicBezTo>
                    <a:pt x="8698230" y="116840"/>
                    <a:pt x="8779510" y="88900"/>
                    <a:pt x="8865870" y="83820"/>
                  </a:cubicBezTo>
                  <a:cubicBezTo>
                    <a:pt x="8954770" y="77470"/>
                    <a:pt x="9047480" y="78740"/>
                    <a:pt x="9137650" y="83820"/>
                  </a:cubicBezTo>
                  <a:cubicBezTo>
                    <a:pt x="9224010" y="87630"/>
                    <a:pt x="9287510" y="104140"/>
                    <a:pt x="9395460" y="107950"/>
                  </a:cubicBezTo>
                  <a:cubicBezTo>
                    <a:pt x="9570720" y="116840"/>
                    <a:pt x="9988550" y="0"/>
                    <a:pt x="10093960" y="104140"/>
                  </a:cubicBezTo>
                  <a:cubicBezTo>
                    <a:pt x="10177780" y="187960"/>
                    <a:pt x="10093960" y="565150"/>
                    <a:pt x="10093960" y="565150"/>
                  </a:cubicBezTo>
                </a:path>
              </a:pathLst>
            </a:custGeom>
            <a:solidFill>
              <a:srgbClr val="FFB868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81029" flipH="1">
            <a:off x="-5402734" y="-3140118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8" y="0"/>
                </a:moveTo>
                <a:lnTo>
                  <a:pt x="0" y="0"/>
                </a:lnTo>
                <a:lnTo>
                  <a:pt x="0" y="7749878"/>
                </a:lnTo>
                <a:lnTo>
                  <a:pt x="12862868" y="7749878"/>
                </a:lnTo>
                <a:lnTo>
                  <a:pt x="12862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1422734">
            <a:off x="16446417" y="-1820392"/>
            <a:ext cx="8378079" cy="17629616"/>
            <a:chOff x="0" y="0"/>
            <a:chExt cx="2206572" cy="46431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6572" cy="4643191"/>
            </a:xfrm>
            <a:custGeom>
              <a:avLst/>
              <a:gdLst/>
              <a:ahLst/>
              <a:cxnLst/>
              <a:rect l="l" t="t" r="r" b="b"/>
              <a:pathLst>
                <a:path w="2206572" h="4643191">
                  <a:moveTo>
                    <a:pt x="0" y="0"/>
                  </a:moveTo>
                  <a:lnTo>
                    <a:pt x="2206572" y="0"/>
                  </a:lnTo>
                  <a:lnTo>
                    <a:pt x="2206572" y="4643191"/>
                  </a:lnTo>
                  <a:lnTo>
                    <a:pt x="0" y="4643191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06572" cy="4700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377675">
            <a:off x="15540396" y="-3508750"/>
            <a:ext cx="5875076" cy="8731040"/>
            <a:chOff x="0" y="0"/>
            <a:chExt cx="1547345" cy="22995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7345" cy="2299533"/>
            </a:xfrm>
            <a:custGeom>
              <a:avLst/>
              <a:gdLst/>
              <a:ahLst/>
              <a:cxnLst/>
              <a:rect l="l" t="t" r="r" b="b"/>
              <a:pathLst>
                <a:path w="1547345" h="2299533">
                  <a:moveTo>
                    <a:pt x="0" y="0"/>
                  </a:moveTo>
                  <a:lnTo>
                    <a:pt x="1547345" y="0"/>
                  </a:lnTo>
                  <a:lnTo>
                    <a:pt x="1547345" y="2299533"/>
                  </a:lnTo>
                  <a:lnTo>
                    <a:pt x="0" y="2299533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47345" cy="2356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66724">
            <a:off x="10096837" y="-8092502"/>
            <a:ext cx="5875076" cy="8731040"/>
            <a:chOff x="0" y="0"/>
            <a:chExt cx="1547345" cy="2299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7345" cy="2299533"/>
            </a:xfrm>
            <a:custGeom>
              <a:avLst/>
              <a:gdLst/>
              <a:ahLst/>
              <a:cxnLst/>
              <a:rect l="l" t="t" r="r" b="b"/>
              <a:pathLst>
                <a:path w="1547345" h="2299533">
                  <a:moveTo>
                    <a:pt x="0" y="0"/>
                  </a:moveTo>
                  <a:lnTo>
                    <a:pt x="1547345" y="0"/>
                  </a:lnTo>
                  <a:lnTo>
                    <a:pt x="1547345" y="2299533"/>
                  </a:lnTo>
                  <a:lnTo>
                    <a:pt x="0" y="2299533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47345" cy="2356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311714"/>
            <a:ext cx="13516019" cy="844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3"/>
              </a:lnSpc>
            </a:pPr>
            <a:r>
              <a:rPr lang="en-US" sz="267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Q1 What are the strong factors?</a:t>
            </a:r>
          </a:p>
          <a:p>
            <a:pPr marL="577627" lvl="1" indent="-288813" algn="just">
              <a:lnSpc>
                <a:spcPts val="4013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Factors that </a:t>
            </a:r>
            <a:r>
              <a:rPr lang="en-US" sz="2675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 </a:t>
            </a: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churn: </a:t>
            </a:r>
            <a:r>
              <a:rPr lang="en-US" sz="2675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Age, Female</a:t>
            </a: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customers.</a:t>
            </a:r>
          </a:p>
          <a:p>
            <a:pPr marL="577627" lvl="1" indent="-288813" algn="just">
              <a:lnSpc>
                <a:spcPts val="4013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Factors that </a:t>
            </a:r>
            <a:r>
              <a:rPr lang="en-US" sz="2675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decrease</a:t>
            </a: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churn: </a:t>
            </a:r>
            <a:r>
              <a:rPr lang="en-US" sz="2675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Active membership</a:t>
            </a: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customers from </a:t>
            </a:r>
            <a:r>
              <a:rPr lang="en-US" sz="2675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France and Spain.</a:t>
            </a:r>
          </a:p>
          <a:p>
            <a:pPr algn="just">
              <a:lnSpc>
                <a:spcPts val="4013"/>
              </a:lnSpc>
            </a:pPr>
            <a:r>
              <a:rPr lang="en-US" sz="267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Q2 How is accuracy of our model? </a:t>
            </a:r>
          </a:p>
          <a:p>
            <a:pPr marL="577627" lvl="1" indent="-288813" algn="just">
              <a:lnSpc>
                <a:spcPts val="4013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 accuracy(</a:t>
            </a:r>
            <a:r>
              <a:rPr lang="en-US" sz="2675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79.83%</a:t>
            </a: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is barely better than the null model.</a:t>
            </a:r>
          </a:p>
          <a:p>
            <a:pPr marL="577627" lvl="1" indent="-288813" algn="just">
              <a:lnSpc>
                <a:spcPts val="4013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Still need to improve the identification of positive cases.</a:t>
            </a:r>
          </a:p>
          <a:p>
            <a:pPr algn="just">
              <a:lnSpc>
                <a:spcPts val="4013"/>
              </a:lnSpc>
            </a:pPr>
            <a:r>
              <a:rPr lang="en-US" sz="267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Q3 Business suggestion </a:t>
            </a:r>
          </a:p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400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1.Model Improvement:</a:t>
            </a:r>
          </a:p>
          <a:p>
            <a:pPr algn="l">
              <a:lnSpc>
                <a:spcPts val="4013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alternative models like </a:t>
            </a:r>
            <a:r>
              <a:rPr lang="en-US" sz="2675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better identify churn cases and improve predictive accuracy.</a:t>
            </a:r>
          </a:p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00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   2.Resource Allocation: </a:t>
            </a:r>
          </a:p>
          <a:p>
            <a:pPr algn="l">
              <a:lnSpc>
                <a:spcPts val="4013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 on expanding and retaining the consumer base in regions like France and Spain, where churn is lower.</a:t>
            </a:r>
          </a:p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269BBB"/>
                </a:solidFill>
                <a:latin typeface="Poppins Bold"/>
                <a:ea typeface="Poppins Bold"/>
                <a:cs typeface="Poppins Bold"/>
                <a:sym typeface="Poppins Bold"/>
              </a:rPr>
              <a:t>    3.Targeted Engagement:</a:t>
            </a:r>
          </a:p>
          <a:p>
            <a:pPr algn="l">
              <a:lnSpc>
                <a:spcPts val="4013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strategies to increase participation and retention among women and older customers, as these groups are at a higher risk of churn.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5550" y="287175"/>
            <a:ext cx="3700538" cy="97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8292376" cy="10285928"/>
            <a:chOff x="0" y="0"/>
            <a:chExt cx="30644249" cy="38011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44210" cy="38011354"/>
            </a:xfrm>
            <a:custGeom>
              <a:avLst/>
              <a:gdLst/>
              <a:ahLst/>
              <a:cxnLst/>
              <a:rect l="l" t="t" r="r" b="b"/>
              <a:pathLst>
                <a:path w="30644210" h="38011354">
                  <a:moveTo>
                    <a:pt x="0" y="0"/>
                  </a:moveTo>
                  <a:lnTo>
                    <a:pt x="0" y="38011354"/>
                  </a:lnTo>
                  <a:lnTo>
                    <a:pt x="18331180" y="38011354"/>
                  </a:lnTo>
                  <a:lnTo>
                    <a:pt x="22965919" y="27565986"/>
                  </a:lnTo>
                  <a:lnTo>
                    <a:pt x="17051528" y="21132800"/>
                  </a:lnTo>
                  <a:lnTo>
                    <a:pt x="27531442" y="5499354"/>
                  </a:lnTo>
                  <a:lnTo>
                    <a:pt x="26735915" y="4842129"/>
                  </a:lnTo>
                  <a:lnTo>
                    <a:pt x="30644210" y="0"/>
                  </a:lnTo>
                  <a:lnTo>
                    <a:pt x="30644210" y="0"/>
                  </a:lnTo>
                  <a:close/>
                </a:path>
              </a:pathLst>
            </a:custGeom>
            <a:blipFill>
              <a:blip r:embed="rId2"/>
              <a:stretch>
                <a:fillRect l="-46939" r="-392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976807" y="3383845"/>
            <a:ext cx="11866128" cy="4612957"/>
          </a:xfrm>
          <a:custGeom>
            <a:avLst/>
            <a:gdLst/>
            <a:ahLst/>
            <a:cxnLst/>
            <a:rect l="l" t="t" r="r" b="b"/>
            <a:pathLst>
              <a:path w="11866128" h="4612957">
                <a:moveTo>
                  <a:pt x="0" y="0"/>
                </a:moveTo>
                <a:lnTo>
                  <a:pt x="11866128" y="0"/>
                </a:lnTo>
                <a:lnTo>
                  <a:pt x="11866128" y="4612957"/>
                </a:lnTo>
                <a:lnTo>
                  <a:pt x="0" y="461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172256">
            <a:off x="3611635" y="-788585"/>
            <a:ext cx="7333289" cy="4418307"/>
          </a:xfrm>
          <a:custGeom>
            <a:avLst/>
            <a:gdLst/>
            <a:ahLst/>
            <a:cxnLst/>
            <a:rect l="l" t="t" r="r" b="b"/>
            <a:pathLst>
              <a:path w="7333289" h="4418307">
                <a:moveTo>
                  <a:pt x="0" y="0"/>
                </a:moveTo>
                <a:lnTo>
                  <a:pt x="7333289" y="0"/>
                </a:lnTo>
                <a:lnTo>
                  <a:pt x="7333289" y="4418307"/>
                </a:lnTo>
                <a:lnTo>
                  <a:pt x="0" y="441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966578">
            <a:off x="13849429" y="7299508"/>
            <a:ext cx="7398683" cy="4457707"/>
          </a:xfrm>
          <a:custGeom>
            <a:avLst/>
            <a:gdLst/>
            <a:ahLst/>
            <a:cxnLst/>
            <a:rect l="l" t="t" r="r" b="b"/>
            <a:pathLst>
              <a:path w="7398683" h="4457707">
                <a:moveTo>
                  <a:pt x="0" y="0"/>
                </a:moveTo>
                <a:lnTo>
                  <a:pt x="7398683" y="0"/>
                </a:lnTo>
                <a:lnTo>
                  <a:pt x="7398683" y="4457706"/>
                </a:lnTo>
                <a:lnTo>
                  <a:pt x="0" y="445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2023761">
            <a:off x="-4981360" y="-5946643"/>
            <a:ext cx="6180658" cy="12487917"/>
            <a:chOff x="0" y="0"/>
            <a:chExt cx="1627828" cy="328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7828" cy="3288998"/>
            </a:xfrm>
            <a:custGeom>
              <a:avLst/>
              <a:gdLst/>
              <a:ahLst/>
              <a:cxnLst/>
              <a:rect l="l" t="t" r="r" b="b"/>
              <a:pathLst>
                <a:path w="1627828" h="328899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2023761">
            <a:off x="-348299" y="-3646875"/>
            <a:ext cx="125097" cy="12487917"/>
            <a:chOff x="0" y="0"/>
            <a:chExt cx="32947" cy="3288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947" cy="3288998"/>
            </a:xfrm>
            <a:custGeom>
              <a:avLst/>
              <a:gdLst/>
              <a:ahLst/>
              <a:cxnLst/>
              <a:rect l="l" t="t" r="r" b="b"/>
              <a:pathLst>
                <a:path w="32947" h="3288998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37645" y="8050509"/>
            <a:ext cx="4050208" cy="4529608"/>
            <a:chOff x="0" y="0"/>
            <a:chExt cx="635929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929" cy="711200"/>
            </a:xfrm>
            <a:custGeom>
              <a:avLst/>
              <a:gdLst/>
              <a:ahLst/>
              <a:cxnLst/>
              <a:rect l="l" t="t" r="r" b="b"/>
              <a:pathLst>
                <a:path w="635929" h="711200">
                  <a:moveTo>
                    <a:pt x="317964" y="0"/>
                  </a:moveTo>
                  <a:lnTo>
                    <a:pt x="635929" y="711200"/>
                  </a:lnTo>
                  <a:lnTo>
                    <a:pt x="0" y="711200"/>
                  </a:lnTo>
                  <a:lnTo>
                    <a:pt x="31796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9364" y="273050"/>
              <a:ext cx="43720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8908018" y="3451508"/>
            <a:ext cx="270664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320951" y="3355594"/>
            <a:ext cx="8985974" cy="200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545"/>
              </a:lnSpc>
            </a:pPr>
            <a:r>
              <a:rPr lang="en-US" sz="11104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20951" y="5019675"/>
            <a:ext cx="8966924" cy="102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720" b="1" spc="29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FOR YOUR ATTENTION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06092" y="3137847"/>
            <a:ext cx="5253208" cy="54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73"/>
              </a:lnSpc>
            </a:pPr>
            <a:r>
              <a:rPr lang="en-US" sz="3052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PRESENTATION - 12.16.2024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1108" y="6151778"/>
            <a:ext cx="1109734" cy="11097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504" y="4005597"/>
            <a:ext cx="1117338" cy="11173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929" y="4005597"/>
            <a:ext cx="1117338" cy="11173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929" y="6151778"/>
            <a:ext cx="1117338" cy="11173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693059" flipH="1">
            <a:off x="-2823153" y="-2721108"/>
            <a:ext cx="8396850" cy="5059102"/>
          </a:xfrm>
          <a:custGeom>
            <a:avLst/>
            <a:gdLst/>
            <a:ahLst/>
            <a:cxnLst/>
            <a:rect l="l" t="t" r="r" b="b"/>
            <a:pathLst>
              <a:path w="8396850" h="5059102">
                <a:moveTo>
                  <a:pt x="8396850" y="0"/>
                </a:moveTo>
                <a:lnTo>
                  <a:pt x="0" y="0"/>
                </a:lnTo>
                <a:lnTo>
                  <a:pt x="0" y="5059102"/>
                </a:lnTo>
                <a:lnTo>
                  <a:pt x="8396850" y="5059102"/>
                </a:lnTo>
                <a:lnTo>
                  <a:pt x="83968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919746" flipH="1" flipV="1">
            <a:off x="12659225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531593" y="6431704"/>
            <a:ext cx="628763" cy="549882"/>
          </a:xfrm>
          <a:custGeom>
            <a:avLst/>
            <a:gdLst/>
            <a:ahLst/>
            <a:cxnLst/>
            <a:rect l="l" t="t" r="r" b="b"/>
            <a:pathLst>
              <a:path w="628763" h="549882">
                <a:moveTo>
                  <a:pt x="0" y="0"/>
                </a:moveTo>
                <a:lnTo>
                  <a:pt x="628763" y="0"/>
                </a:lnTo>
                <a:lnTo>
                  <a:pt x="628763" y="549882"/>
                </a:lnTo>
                <a:lnTo>
                  <a:pt x="0" y="54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522362" y="4244456"/>
            <a:ext cx="639621" cy="639621"/>
          </a:xfrm>
          <a:custGeom>
            <a:avLst/>
            <a:gdLst/>
            <a:ahLst/>
            <a:cxnLst/>
            <a:rect l="l" t="t" r="r" b="b"/>
            <a:pathLst>
              <a:path w="639621" h="639621">
                <a:moveTo>
                  <a:pt x="0" y="0"/>
                </a:moveTo>
                <a:lnTo>
                  <a:pt x="639621" y="0"/>
                </a:lnTo>
                <a:lnTo>
                  <a:pt x="639621" y="639621"/>
                </a:lnTo>
                <a:lnTo>
                  <a:pt x="0" y="63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976138" y="4243242"/>
            <a:ext cx="724455" cy="642048"/>
          </a:xfrm>
          <a:custGeom>
            <a:avLst/>
            <a:gdLst/>
            <a:ahLst/>
            <a:cxnLst/>
            <a:rect l="l" t="t" r="r" b="b"/>
            <a:pathLst>
              <a:path w="724455" h="642048">
                <a:moveTo>
                  <a:pt x="0" y="0"/>
                </a:moveTo>
                <a:lnTo>
                  <a:pt x="724455" y="0"/>
                </a:lnTo>
                <a:lnTo>
                  <a:pt x="724455" y="642049"/>
                </a:lnTo>
                <a:lnTo>
                  <a:pt x="0" y="642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018397" y="6389423"/>
            <a:ext cx="670521" cy="577486"/>
          </a:xfrm>
          <a:custGeom>
            <a:avLst/>
            <a:gdLst/>
            <a:ahLst/>
            <a:cxnLst/>
            <a:rect l="l" t="t" r="r" b="b"/>
            <a:pathLst>
              <a:path w="670521" h="577486">
                <a:moveTo>
                  <a:pt x="0" y="0"/>
                </a:moveTo>
                <a:lnTo>
                  <a:pt x="670521" y="0"/>
                </a:lnTo>
                <a:lnTo>
                  <a:pt x="670521" y="577486"/>
                </a:lnTo>
                <a:lnTo>
                  <a:pt x="0" y="577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861801" y="1927242"/>
            <a:ext cx="8111302" cy="147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 1: Overview our research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91298" y="4325643"/>
            <a:ext cx="4211772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Banking Industry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98962" y="6439542"/>
            <a:ext cx="4211772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82594" y="4325643"/>
            <a:ext cx="3605311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Column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82594" y="6471823"/>
            <a:ext cx="4721903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13902" y="0"/>
            <a:ext cx="9283562" cy="11209188"/>
            <a:chOff x="0" y="0"/>
            <a:chExt cx="33128471" cy="40000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8458" cy="40000048"/>
            </a:xfrm>
            <a:custGeom>
              <a:avLst/>
              <a:gdLst/>
              <a:ahLst/>
              <a:cxnLst/>
              <a:rect l="l" t="t" r="r" b="b"/>
              <a:pathLst>
                <a:path w="33128458" h="40000048">
                  <a:moveTo>
                    <a:pt x="0" y="0"/>
                  </a:moveTo>
                  <a:lnTo>
                    <a:pt x="16347187" y="40000048"/>
                  </a:lnTo>
                  <a:lnTo>
                    <a:pt x="33128458" y="40000048"/>
                  </a:lnTo>
                  <a:lnTo>
                    <a:pt x="33128458" y="0"/>
                  </a:lnTo>
                  <a:close/>
                </a:path>
              </a:pathLst>
            </a:custGeom>
            <a:blipFill>
              <a:blip r:embed="rId2"/>
              <a:stretch>
                <a:fillRect l="-57670" r="-576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1760265" flipH="1" flipV="1">
            <a:off x="12407862" y="-3124501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70"/>
                </a:moveTo>
                <a:lnTo>
                  <a:pt x="0" y="5093770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599587" flipH="1" flipV="1">
            <a:off x="-4564962" y="5477853"/>
            <a:ext cx="12035807" cy="7251574"/>
          </a:xfrm>
          <a:custGeom>
            <a:avLst/>
            <a:gdLst/>
            <a:ahLst/>
            <a:cxnLst/>
            <a:rect l="l" t="t" r="r" b="b"/>
            <a:pathLst>
              <a:path w="12035807" h="7251574">
                <a:moveTo>
                  <a:pt x="12035807" y="7251574"/>
                </a:moveTo>
                <a:lnTo>
                  <a:pt x="0" y="7251574"/>
                </a:lnTo>
                <a:lnTo>
                  <a:pt x="0" y="0"/>
                </a:lnTo>
                <a:lnTo>
                  <a:pt x="12035807" y="0"/>
                </a:lnTo>
                <a:lnTo>
                  <a:pt x="12035807" y="725157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362964" y="8263693"/>
            <a:ext cx="2292718" cy="2700338"/>
            <a:chOff x="0" y="0"/>
            <a:chExt cx="603844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3844" cy="711200"/>
            </a:xfrm>
            <a:custGeom>
              <a:avLst/>
              <a:gdLst/>
              <a:ahLst/>
              <a:cxnLst/>
              <a:rect l="l" t="t" r="r" b="b"/>
              <a:pathLst>
                <a:path w="603844" h="711200">
                  <a:moveTo>
                    <a:pt x="301922" y="0"/>
                  </a:moveTo>
                  <a:lnTo>
                    <a:pt x="603844" y="711200"/>
                  </a:lnTo>
                  <a:lnTo>
                    <a:pt x="0" y="711200"/>
                  </a:lnTo>
                  <a:lnTo>
                    <a:pt x="301922" y="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4351" y="273050"/>
              <a:ext cx="415142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34464" y="8936831"/>
            <a:ext cx="2292718" cy="2700338"/>
            <a:chOff x="0" y="0"/>
            <a:chExt cx="603844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3844" cy="711200"/>
            </a:xfrm>
            <a:custGeom>
              <a:avLst/>
              <a:gdLst/>
              <a:ahLst/>
              <a:cxnLst/>
              <a:rect l="l" t="t" r="r" b="b"/>
              <a:pathLst>
                <a:path w="603844" h="711200">
                  <a:moveTo>
                    <a:pt x="301922" y="0"/>
                  </a:moveTo>
                  <a:lnTo>
                    <a:pt x="603844" y="711200"/>
                  </a:lnTo>
                  <a:lnTo>
                    <a:pt x="0" y="711200"/>
                  </a:lnTo>
                  <a:lnTo>
                    <a:pt x="30192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4351" y="273050"/>
              <a:ext cx="415142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8196" y="2621874"/>
            <a:ext cx="9744234" cy="494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070" lvl="1" indent="-284035" algn="l">
              <a:lnSpc>
                <a:spcPts val="3946"/>
              </a:lnSpc>
              <a:buFont typeface="Arial"/>
              <a:buChar char="•"/>
            </a:pPr>
            <a:r>
              <a:rPr lang="en-US" sz="26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today’s competitive banking world, keeping customers loyal is key. </a:t>
            </a:r>
          </a:p>
          <a:p>
            <a:pPr algn="l">
              <a:lnSpc>
                <a:spcPts val="3946"/>
              </a:lnSpc>
            </a:pPr>
            <a:endParaRPr lang="en-US" sz="263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8070" lvl="1" indent="-284035" algn="l">
              <a:lnSpc>
                <a:spcPts val="3946"/>
              </a:lnSpc>
              <a:buFont typeface="Arial"/>
              <a:buChar char="•"/>
            </a:pPr>
            <a:r>
              <a:rPr lang="en-US" sz="26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 churn is a major challenge: churn rates average 20-25% annually, but retaining them is often more cost-effective than finding new ones.</a:t>
            </a:r>
          </a:p>
          <a:p>
            <a:pPr algn="l">
              <a:lnSpc>
                <a:spcPts val="3946"/>
              </a:lnSpc>
            </a:pPr>
            <a:r>
              <a:rPr lang="en-US" sz="26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568070" lvl="1" indent="-284035" algn="l">
              <a:lnSpc>
                <a:spcPts val="3946"/>
              </a:lnSpc>
              <a:buFont typeface="Arial"/>
              <a:buChar char="•"/>
            </a:pPr>
            <a:r>
              <a:rPr lang="en-US" sz="26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understanding why customers leave, banks can create smarter strategies to boost loyalty and reduce churn.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259" y="990600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Banking Industry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04225" y="7586663"/>
            <a:ext cx="2292718" cy="2700338"/>
            <a:chOff x="0" y="0"/>
            <a:chExt cx="603844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3844" cy="711200"/>
            </a:xfrm>
            <a:custGeom>
              <a:avLst/>
              <a:gdLst/>
              <a:ahLst/>
              <a:cxnLst/>
              <a:rect l="l" t="t" r="r" b="b"/>
              <a:pathLst>
                <a:path w="603844" h="711200">
                  <a:moveTo>
                    <a:pt x="301922" y="0"/>
                  </a:moveTo>
                  <a:lnTo>
                    <a:pt x="603844" y="711200"/>
                  </a:lnTo>
                  <a:lnTo>
                    <a:pt x="0" y="711200"/>
                  </a:lnTo>
                  <a:lnTo>
                    <a:pt x="301922" y="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4351" y="273050"/>
              <a:ext cx="415142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127036" y="0"/>
            <a:ext cx="8519796" cy="10287000"/>
            <a:chOff x="0" y="0"/>
            <a:chExt cx="33128471" cy="400000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128458" cy="40000048"/>
            </a:xfrm>
            <a:custGeom>
              <a:avLst/>
              <a:gdLst/>
              <a:ahLst/>
              <a:cxnLst/>
              <a:rect l="l" t="t" r="r" b="b"/>
              <a:pathLst>
                <a:path w="33128458" h="40000048">
                  <a:moveTo>
                    <a:pt x="0" y="0"/>
                  </a:moveTo>
                  <a:lnTo>
                    <a:pt x="16347187" y="40000048"/>
                  </a:lnTo>
                  <a:lnTo>
                    <a:pt x="33128458" y="40000048"/>
                  </a:lnTo>
                  <a:lnTo>
                    <a:pt x="33128458" y="0"/>
                  </a:lnTo>
                  <a:close/>
                </a:path>
              </a:pathLst>
            </a:custGeom>
            <a:blipFill>
              <a:blip r:embed="rId2"/>
              <a:stretch>
                <a:fillRect l="-61855" r="-193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1760265" flipH="1" flipV="1">
            <a:off x="12540476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4599587" flipH="1" flipV="1">
            <a:off x="-4812533" y="5261406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804225" y="8688328"/>
            <a:ext cx="2292718" cy="2700338"/>
            <a:chOff x="0" y="0"/>
            <a:chExt cx="603844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3844" cy="711200"/>
            </a:xfrm>
            <a:custGeom>
              <a:avLst/>
              <a:gdLst/>
              <a:ahLst/>
              <a:cxnLst/>
              <a:rect l="l" t="t" r="r" b="b"/>
              <a:pathLst>
                <a:path w="603844" h="711200">
                  <a:moveTo>
                    <a:pt x="301922" y="0"/>
                  </a:moveTo>
                  <a:lnTo>
                    <a:pt x="603844" y="711200"/>
                  </a:lnTo>
                  <a:lnTo>
                    <a:pt x="0" y="711200"/>
                  </a:lnTo>
                  <a:lnTo>
                    <a:pt x="30192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4351" y="273050"/>
              <a:ext cx="415142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90600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891669"/>
            <a:ext cx="931874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shape: 10000 rows, 14 columns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281350" y="6608159"/>
            <a:ext cx="8197399" cy="3316511"/>
          </a:xfrm>
          <a:custGeom>
            <a:avLst/>
            <a:gdLst/>
            <a:ahLst/>
            <a:cxnLst/>
            <a:rect l="l" t="t" r="r" b="b"/>
            <a:pathLst>
              <a:path w="8197399" h="3316511">
                <a:moveTo>
                  <a:pt x="0" y="0"/>
                </a:moveTo>
                <a:lnTo>
                  <a:pt x="8197399" y="0"/>
                </a:lnTo>
                <a:lnTo>
                  <a:pt x="8197399" y="3316511"/>
                </a:lnTo>
                <a:lnTo>
                  <a:pt x="0" y="3316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8700" y="2844525"/>
            <a:ext cx="9318741" cy="3338298"/>
          </a:xfrm>
          <a:custGeom>
            <a:avLst/>
            <a:gdLst/>
            <a:ahLst/>
            <a:cxnLst/>
            <a:rect l="l" t="t" r="r" b="b"/>
            <a:pathLst>
              <a:path w="9318741" h="3338298">
                <a:moveTo>
                  <a:pt x="0" y="0"/>
                </a:moveTo>
                <a:lnTo>
                  <a:pt x="9318741" y="0"/>
                </a:lnTo>
                <a:lnTo>
                  <a:pt x="9318741" y="3338298"/>
                </a:lnTo>
                <a:lnTo>
                  <a:pt x="0" y="33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854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050253" y="-214300"/>
            <a:ext cx="8520554" cy="10287915"/>
            <a:chOff x="0" y="0"/>
            <a:chExt cx="33128471" cy="40000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8458" cy="40000048"/>
            </a:xfrm>
            <a:custGeom>
              <a:avLst/>
              <a:gdLst/>
              <a:ahLst/>
              <a:cxnLst/>
              <a:rect l="l" t="t" r="r" b="b"/>
              <a:pathLst>
                <a:path w="33128458" h="40000048">
                  <a:moveTo>
                    <a:pt x="0" y="0"/>
                  </a:moveTo>
                  <a:lnTo>
                    <a:pt x="0" y="40000048"/>
                  </a:lnTo>
                  <a:lnTo>
                    <a:pt x="16781272" y="40000048"/>
                  </a:lnTo>
                  <a:lnTo>
                    <a:pt x="33128458" y="0"/>
                  </a:lnTo>
                  <a:close/>
                </a:path>
              </a:pathLst>
            </a:custGeom>
            <a:blipFill>
              <a:blip r:embed="rId2"/>
              <a:stretch>
                <a:fillRect l="-48798" r="-63954" b="-129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2018356" flipV="1">
            <a:off x="-2609719" y="-2771313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0" y="5093770"/>
                </a:moveTo>
                <a:lnTo>
                  <a:pt x="8454389" y="5093770"/>
                </a:lnTo>
                <a:lnTo>
                  <a:pt x="8454389" y="0"/>
                </a:lnTo>
                <a:lnTo>
                  <a:pt x="0" y="0"/>
                </a:lnTo>
                <a:lnTo>
                  <a:pt x="0" y="50937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638223" flipV="1">
            <a:off x="10082799" y="5213452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0" y="7749879"/>
                </a:moveTo>
                <a:lnTo>
                  <a:pt x="12862869" y="7749879"/>
                </a:lnTo>
                <a:lnTo>
                  <a:pt x="12862869" y="0"/>
                </a:lnTo>
                <a:lnTo>
                  <a:pt x="0" y="0"/>
                </a:lnTo>
                <a:lnTo>
                  <a:pt x="0" y="77498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433146" y="7908131"/>
            <a:ext cx="2459406" cy="2700338"/>
            <a:chOff x="0" y="0"/>
            <a:chExt cx="647745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7745" cy="711200"/>
            </a:xfrm>
            <a:custGeom>
              <a:avLst/>
              <a:gdLst/>
              <a:ahLst/>
              <a:cxnLst/>
              <a:rect l="l" t="t" r="r" b="b"/>
              <a:pathLst>
                <a:path w="647745" h="711200">
                  <a:moveTo>
                    <a:pt x="323872" y="0"/>
                  </a:moveTo>
                  <a:lnTo>
                    <a:pt x="647745" y="711200"/>
                  </a:lnTo>
                  <a:lnTo>
                    <a:pt x="0" y="711200"/>
                  </a:lnTo>
                  <a:lnTo>
                    <a:pt x="323872" y="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210" y="273050"/>
              <a:ext cx="44532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02388" y="8555831"/>
            <a:ext cx="2292718" cy="2700338"/>
            <a:chOff x="0" y="0"/>
            <a:chExt cx="603844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3844" cy="711200"/>
            </a:xfrm>
            <a:custGeom>
              <a:avLst/>
              <a:gdLst/>
              <a:ahLst/>
              <a:cxnLst/>
              <a:rect l="l" t="t" r="r" b="b"/>
              <a:pathLst>
                <a:path w="603844" h="711200">
                  <a:moveTo>
                    <a:pt x="301922" y="0"/>
                  </a:moveTo>
                  <a:lnTo>
                    <a:pt x="603844" y="711200"/>
                  </a:lnTo>
                  <a:lnTo>
                    <a:pt x="0" y="711200"/>
                  </a:lnTo>
                  <a:lnTo>
                    <a:pt x="30192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4351" y="273050"/>
              <a:ext cx="415142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021726" y="2936651"/>
            <a:ext cx="8649848" cy="6519823"/>
          </a:xfrm>
          <a:custGeom>
            <a:avLst/>
            <a:gdLst/>
            <a:ahLst/>
            <a:cxnLst/>
            <a:rect l="l" t="t" r="r" b="b"/>
            <a:pathLst>
              <a:path w="8649848" h="6519823">
                <a:moveTo>
                  <a:pt x="0" y="0"/>
                </a:moveTo>
                <a:lnTo>
                  <a:pt x="8649848" y="0"/>
                </a:lnTo>
                <a:lnTo>
                  <a:pt x="8649848" y="6519823"/>
                </a:lnTo>
                <a:lnTo>
                  <a:pt x="0" y="6519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89348" y="3158587"/>
            <a:ext cx="8554652" cy="361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6"/>
              </a:lnSpc>
            </a:pPr>
            <a:r>
              <a:rPr lang="en-US" sz="290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Exited:</a:t>
            </a:r>
          </a:p>
          <a:p>
            <a:pPr marL="626860" lvl="1" indent="-313430" algn="l">
              <a:lnSpc>
                <a:spcPts val="5806"/>
              </a:lnSpc>
              <a:buFont typeface="Arial"/>
              <a:buChar char="•"/>
            </a:pPr>
            <a:r>
              <a:rPr lang="en-US" sz="290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  <a:r>
              <a:rPr lang="en-US" sz="29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means a bank customer stayed.</a:t>
            </a:r>
          </a:p>
          <a:p>
            <a:pPr marL="626860" lvl="1" indent="-313430" algn="l">
              <a:lnSpc>
                <a:spcPts val="5806"/>
              </a:lnSpc>
              <a:buFont typeface="Arial"/>
              <a:buChar char="•"/>
            </a:pPr>
            <a:r>
              <a:rPr lang="en-US" sz="290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  <a:r>
              <a:rPr lang="en-US" sz="29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indicates a bank customer left.</a:t>
            </a:r>
          </a:p>
          <a:p>
            <a:pPr marL="626860" lvl="1" indent="-313430" algn="l">
              <a:lnSpc>
                <a:spcPts val="5806"/>
              </a:lnSpc>
              <a:buFont typeface="Arial"/>
              <a:buChar char="•"/>
            </a:pPr>
            <a:r>
              <a:rPr lang="en-US" sz="290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Churn rating 20%</a:t>
            </a:r>
          </a:p>
          <a:p>
            <a:pPr algn="l">
              <a:lnSpc>
                <a:spcPts val="5806"/>
              </a:lnSpc>
            </a:pPr>
            <a:endParaRPr lang="en-US" sz="290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34227" y="990600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Column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6227" y="0"/>
            <a:ext cx="8519796" cy="10287000"/>
            <a:chOff x="0" y="0"/>
            <a:chExt cx="33128471" cy="40000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8458" cy="40000048"/>
            </a:xfrm>
            <a:custGeom>
              <a:avLst/>
              <a:gdLst/>
              <a:ahLst/>
              <a:cxnLst/>
              <a:rect l="l" t="t" r="r" b="b"/>
              <a:pathLst>
                <a:path w="33128458" h="40000048">
                  <a:moveTo>
                    <a:pt x="0" y="0"/>
                  </a:moveTo>
                  <a:lnTo>
                    <a:pt x="16347187" y="40000048"/>
                  </a:lnTo>
                  <a:lnTo>
                    <a:pt x="33128458" y="40000048"/>
                  </a:lnTo>
                  <a:lnTo>
                    <a:pt x="33128458" y="0"/>
                  </a:lnTo>
                  <a:close/>
                </a:path>
              </a:pathLst>
            </a:custGeom>
            <a:blipFill>
              <a:blip r:embed="rId2"/>
              <a:stretch>
                <a:fillRect l="-40528" r="-405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4599587" flipH="1" flipV="1">
            <a:off x="-4812533" y="5261406"/>
            <a:ext cx="12862869" cy="7749879"/>
          </a:xfrm>
          <a:custGeom>
            <a:avLst/>
            <a:gdLst/>
            <a:ahLst/>
            <a:cxnLst/>
            <a:rect l="l" t="t" r="r" b="b"/>
            <a:pathLst>
              <a:path w="12862869" h="7749879">
                <a:moveTo>
                  <a:pt x="12862869" y="7749879"/>
                </a:moveTo>
                <a:lnTo>
                  <a:pt x="0" y="7749879"/>
                </a:lnTo>
                <a:lnTo>
                  <a:pt x="0" y="0"/>
                </a:lnTo>
                <a:lnTo>
                  <a:pt x="12862869" y="0"/>
                </a:lnTo>
                <a:lnTo>
                  <a:pt x="12862869" y="77498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-2358749">
            <a:off x="17082974" y="-2506474"/>
            <a:ext cx="3086100" cy="6549888"/>
            <a:chOff x="0" y="0"/>
            <a:chExt cx="812800" cy="1725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725074"/>
            </a:xfrm>
            <a:custGeom>
              <a:avLst/>
              <a:gdLst/>
              <a:ahLst/>
              <a:cxnLst/>
              <a:rect l="l" t="t" r="r" b="b"/>
              <a:pathLst>
                <a:path w="812800" h="1725074">
                  <a:moveTo>
                    <a:pt x="0" y="0"/>
                  </a:moveTo>
                  <a:lnTo>
                    <a:pt x="812800" y="0"/>
                  </a:lnTo>
                  <a:lnTo>
                    <a:pt x="812800" y="1725074"/>
                  </a:lnTo>
                  <a:lnTo>
                    <a:pt x="0" y="1725074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178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358749">
            <a:off x="17297286" y="-3060632"/>
            <a:ext cx="3086100" cy="6549888"/>
            <a:chOff x="0" y="0"/>
            <a:chExt cx="812800" cy="1725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725074"/>
            </a:xfrm>
            <a:custGeom>
              <a:avLst/>
              <a:gdLst/>
              <a:ahLst/>
              <a:cxnLst/>
              <a:rect l="l" t="t" r="r" b="b"/>
              <a:pathLst>
                <a:path w="812800" h="1725074">
                  <a:moveTo>
                    <a:pt x="0" y="0"/>
                  </a:moveTo>
                  <a:lnTo>
                    <a:pt x="812800" y="0"/>
                  </a:lnTo>
                  <a:lnTo>
                    <a:pt x="812800" y="1725074"/>
                  </a:lnTo>
                  <a:lnTo>
                    <a:pt x="0" y="1725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178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6300" y="2682791"/>
            <a:ext cx="10063749" cy="480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767" lvl="1" indent="-305383" algn="l">
              <a:lnSpc>
                <a:spcPts val="4243"/>
              </a:lnSpc>
              <a:buFont typeface="Arial"/>
              <a:buChar char="•"/>
            </a:pPr>
            <a:r>
              <a:rPr lang="en-US" sz="28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demographic and financial factors have the strongest correlation with customer churn?</a:t>
            </a:r>
          </a:p>
          <a:p>
            <a:pPr algn="l">
              <a:lnSpc>
                <a:spcPts val="4243"/>
              </a:lnSpc>
            </a:pPr>
            <a:endParaRPr lang="en-US" sz="282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10767" lvl="1" indent="-305383" algn="l">
              <a:lnSpc>
                <a:spcPts val="4243"/>
              </a:lnSpc>
              <a:buFont typeface="Arial"/>
              <a:buChar char="•"/>
            </a:pPr>
            <a:r>
              <a:rPr lang="en-US" sz="28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accurately can machine learning models predict client churn?</a:t>
            </a:r>
          </a:p>
          <a:p>
            <a:pPr algn="l">
              <a:lnSpc>
                <a:spcPts val="4243"/>
              </a:lnSpc>
            </a:pPr>
            <a:endParaRPr lang="en-US" sz="282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10767" lvl="1" indent="-305383" algn="l">
              <a:lnSpc>
                <a:spcPts val="4243"/>
              </a:lnSpc>
              <a:buFont typeface="Arial"/>
              <a:buChar char="•"/>
            </a:pPr>
            <a:r>
              <a:rPr lang="en-US" sz="28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there any particular strategies to reduce customer attrition based on the responses to the first two questions?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90600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1108" y="6151778"/>
            <a:ext cx="1109734" cy="11097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3504" y="4005597"/>
            <a:ext cx="1117338" cy="111733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929" y="4005597"/>
            <a:ext cx="1117338" cy="11173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929" y="6151778"/>
            <a:ext cx="1117338" cy="11173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B84"/>
            </a:solidFill>
            <a:ln w="142875" cap="sq">
              <a:solidFill>
                <a:srgbClr val="269B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693059" flipH="1">
            <a:off x="-2823153" y="-2721108"/>
            <a:ext cx="8396850" cy="5059102"/>
          </a:xfrm>
          <a:custGeom>
            <a:avLst/>
            <a:gdLst/>
            <a:ahLst/>
            <a:cxnLst/>
            <a:rect l="l" t="t" r="r" b="b"/>
            <a:pathLst>
              <a:path w="8396850" h="5059102">
                <a:moveTo>
                  <a:pt x="8396850" y="0"/>
                </a:moveTo>
                <a:lnTo>
                  <a:pt x="0" y="0"/>
                </a:lnTo>
                <a:lnTo>
                  <a:pt x="0" y="5059102"/>
                </a:lnTo>
                <a:lnTo>
                  <a:pt x="8396850" y="5059102"/>
                </a:lnTo>
                <a:lnTo>
                  <a:pt x="83968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919746" flipH="1" flipV="1">
            <a:off x="12659225" y="-2707714"/>
            <a:ext cx="8454389" cy="5093770"/>
          </a:xfrm>
          <a:custGeom>
            <a:avLst/>
            <a:gdLst/>
            <a:ahLst/>
            <a:cxnLst/>
            <a:rect l="l" t="t" r="r" b="b"/>
            <a:pathLst>
              <a:path w="8454389" h="5093770">
                <a:moveTo>
                  <a:pt x="8454389" y="5093769"/>
                </a:moveTo>
                <a:lnTo>
                  <a:pt x="0" y="5093769"/>
                </a:lnTo>
                <a:lnTo>
                  <a:pt x="0" y="0"/>
                </a:lnTo>
                <a:lnTo>
                  <a:pt x="8454389" y="0"/>
                </a:lnTo>
                <a:lnTo>
                  <a:pt x="8454389" y="50937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1744156" y="10026168"/>
            <a:ext cx="21323215" cy="2652117"/>
            <a:chOff x="0" y="0"/>
            <a:chExt cx="5615991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15991" cy="698500"/>
            </a:xfrm>
            <a:custGeom>
              <a:avLst/>
              <a:gdLst/>
              <a:ahLst/>
              <a:cxnLst/>
              <a:rect l="l" t="t" r="r" b="b"/>
              <a:pathLst>
                <a:path w="5615991" h="698500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61137" y="9778518"/>
            <a:ext cx="10165725" cy="2652117"/>
            <a:chOff x="0" y="0"/>
            <a:chExt cx="2677393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77393" cy="698500"/>
            </a:xfrm>
            <a:custGeom>
              <a:avLst/>
              <a:gdLst/>
              <a:ahLst/>
              <a:cxnLst/>
              <a:rect l="l" t="t" r="r" b="b"/>
              <a:pathLst>
                <a:path w="2677393" h="698500">
                  <a:moveTo>
                    <a:pt x="2677393" y="349250"/>
                  </a:moveTo>
                  <a:lnTo>
                    <a:pt x="24741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474193" y="0"/>
                  </a:lnTo>
                  <a:lnTo>
                    <a:pt x="2677393" y="349250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44879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531593" y="6431704"/>
            <a:ext cx="628763" cy="549882"/>
          </a:xfrm>
          <a:custGeom>
            <a:avLst/>
            <a:gdLst/>
            <a:ahLst/>
            <a:cxnLst/>
            <a:rect l="l" t="t" r="r" b="b"/>
            <a:pathLst>
              <a:path w="628763" h="549882">
                <a:moveTo>
                  <a:pt x="0" y="0"/>
                </a:moveTo>
                <a:lnTo>
                  <a:pt x="628763" y="0"/>
                </a:lnTo>
                <a:lnTo>
                  <a:pt x="628763" y="549882"/>
                </a:lnTo>
                <a:lnTo>
                  <a:pt x="0" y="54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522362" y="4244456"/>
            <a:ext cx="639621" cy="639621"/>
          </a:xfrm>
          <a:custGeom>
            <a:avLst/>
            <a:gdLst/>
            <a:ahLst/>
            <a:cxnLst/>
            <a:rect l="l" t="t" r="r" b="b"/>
            <a:pathLst>
              <a:path w="639621" h="639621">
                <a:moveTo>
                  <a:pt x="0" y="0"/>
                </a:moveTo>
                <a:lnTo>
                  <a:pt x="639621" y="0"/>
                </a:lnTo>
                <a:lnTo>
                  <a:pt x="639621" y="639621"/>
                </a:lnTo>
                <a:lnTo>
                  <a:pt x="0" y="63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976138" y="4243242"/>
            <a:ext cx="724455" cy="642048"/>
          </a:xfrm>
          <a:custGeom>
            <a:avLst/>
            <a:gdLst/>
            <a:ahLst/>
            <a:cxnLst/>
            <a:rect l="l" t="t" r="r" b="b"/>
            <a:pathLst>
              <a:path w="724455" h="642048">
                <a:moveTo>
                  <a:pt x="0" y="0"/>
                </a:moveTo>
                <a:lnTo>
                  <a:pt x="724455" y="0"/>
                </a:lnTo>
                <a:lnTo>
                  <a:pt x="724455" y="642049"/>
                </a:lnTo>
                <a:lnTo>
                  <a:pt x="0" y="642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018397" y="6389423"/>
            <a:ext cx="670521" cy="577486"/>
          </a:xfrm>
          <a:custGeom>
            <a:avLst/>
            <a:gdLst/>
            <a:ahLst/>
            <a:cxnLst/>
            <a:rect l="l" t="t" r="r" b="b"/>
            <a:pathLst>
              <a:path w="670521" h="577486">
                <a:moveTo>
                  <a:pt x="0" y="0"/>
                </a:moveTo>
                <a:lnTo>
                  <a:pt x="670521" y="0"/>
                </a:lnTo>
                <a:lnTo>
                  <a:pt x="670521" y="577486"/>
                </a:lnTo>
                <a:lnTo>
                  <a:pt x="0" y="577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861801" y="1927242"/>
            <a:ext cx="8633760" cy="147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 2: Exploratory Data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91298" y="4325643"/>
            <a:ext cx="4211772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Selection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00842" y="6439542"/>
            <a:ext cx="4754073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Numeric Features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81281" y="4325643"/>
            <a:ext cx="5028559" cy="4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Categorical 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92119" y="6263868"/>
            <a:ext cx="6127134" cy="99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3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Visualizing Exited with other 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82461" y="0"/>
            <a:ext cx="8520554" cy="10287915"/>
            <a:chOff x="0" y="0"/>
            <a:chExt cx="33128471" cy="40000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8458" cy="40000048"/>
            </a:xfrm>
            <a:custGeom>
              <a:avLst/>
              <a:gdLst/>
              <a:ahLst/>
              <a:cxnLst/>
              <a:rect l="l" t="t" r="r" b="b"/>
              <a:pathLst>
                <a:path w="33128458" h="40000048">
                  <a:moveTo>
                    <a:pt x="0" y="0"/>
                  </a:moveTo>
                  <a:lnTo>
                    <a:pt x="0" y="40000048"/>
                  </a:lnTo>
                  <a:lnTo>
                    <a:pt x="16781272" y="40000048"/>
                  </a:lnTo>
                  <a:lnTo>
                    <a:pt x="33128458" y="0"/>
                  </a:lnTo>
                  <a:close/>
                </a:path>
              </a:pathLst>
            </a:custGeom>
            <a:blipFill>
              <a:blip r:embed="rId3"/>
              <a:stretch>
                <a:fillRect l="-13298" r="-132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2306386">
            <a:off x="-4957602" y="-5905752"/>
            <a:ext cx="6180658" cy="12487917"/>
            <a:chOff x="0" y="0"/>
            <a:chExt cx="1627828" cy="3288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7828" cy="3288998"/>
            </a:xfrm>
            <a:custGeom>
              <a:avLst/>
              <a:gdLst/>
              <a:ahLst/>
              <a:cxnLst/>
              <a:rect l="l" t="t" r="r" b="b"/>
              <a:pathLst>
                <a:path w="1627828" h="328899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306386">
            <a:off x="-515541" y="-3521706"/>
            <a:ext cx="125097" cy="12487917"/>
            <a:chOff x="0" y="0"/>
            <a:chExt cx="32947" cy="3288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947" cy="3288998"/>
            </a:xfrm>
            <a:custGeom>
              <a:avLst/>
              <a:gdLst/>
              <a:ahLst/>
              <a:cxnLst/>
              <a:rect l="l" t="t" r="r" b="b"/>
              <a:pathLst>
                <a:path w="32947" h="3288998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553200" y="7377418"/>
            <a:ext cx="10188049" cy="2337611"/>
          </a:xfrm>
          <a:custGeom>
            <a:avLst/>
            <a:gdLst/>
            <a:ahLst/>
            <a:cxnLst/>
            <a:rect l="l" t="t" r="r" b="b"/>
            <a:pathLst>
              <a:path w="12065091" h="2337611">
                <a:moveTo>
                  <a:pt x="0" y="0"/>
                </a:moveTo>
                <a:lnTo>
                  <a:pt x="12065091" y="0"/>
                </a:lnTo>
                <a:lnTo>
                  <a:pt x="12065091" y="2337611"/>
                </a:lnTo>
                <a:lnTo>
                  <a:pt x="0" y="2337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2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067418" y="4636393"/>
            <a:ext cx="7575431" cy="2073774"/>
          </a:xfrm>
          <a:custGeom>
            <a:avLst/>
            <a:gdLst/>
            <a:ahLst/>
            <a:cxnLst/>
            <a:rect l="l" t="t" r="r" b="b"/>
            <a:pathLst>
              <a:path w="7575431" h="2073774">
                <a:moveTo>
                  <a:pt x="0" y="0"/>
                </a:moveTo>
                <a:lnTo>
                  <a:pt x="7575431" y="0"/>
                </a:lnTo>
                <a:lnTo>
                  <a:pt x="7575431" y="2073775"/>
                </a:lnTo>
                <a:lnTo>
                  <a:pt x="0" y="2073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620782" y="2109131"/>
            <a:ext cx="9545286" cy="133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54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[</a:t>
            </a:r>
            <a:r>
              <a:rPr lang="en-US" sz="2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RowNumber</a:t>
            </a: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 Surname, </a:t>
            </a:r>
            <a:r>
              <a:rPr lang="en-US" sz="2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CustomerId</a:t>
            </a: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] columns.</a:t>
            </a:r>
          </a:p>
          <a:p>
            <a:pPr marL="582932" lvl="1" indent="-291466" algn="just">
              <a:lnSpc>
                <a:spcPts val="54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Separate categorical and numeric features.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90562"/>
            <a:ext cx="649884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1319</Words>
  <Application>Microsoft Macintosh PowerPoint</Application>
  <PresentationFormat>Custom</PresentationFormat>
  <Paragraphs>202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Poppins Semi-Bold</vt:lpstr>
      <vt:lpstr>Montserrat Bold</vt:lpstr>
      <vt:lpstr>Arial</vt:lpstr>
      <vt:lpstr>Poppins Ultra-Bold</vt:lpstr>
      <vt:lpstr>Poppins Bold</vt:lpstr>
      <vt:lpstr>Poppins</vt:lpstr>
      <vt:lpstr>Poppins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churm prediction Presentation</dc:title>
  <cp:lastModifiedBy>Wang, Chih-Chung</cp:lastModifiedBy>
  <cp:revision>3</cp:revision>
  <dcterms:created xsi:type="dcterms:W3CDTF">2006-08-16T00:00:00Z</dcterms:created>
  <dcterms:modified xsi:type="dcterms:W3CDTF">2024-12-16T21:14:57Z</dcterms:modified>
  <dc:identifier>DAGZPTxBjm4</dc:identifier>
</cp:coreProperties>
</file>